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83" r:id="rId2"/>
    <p:sldId id="396" r:id="rId3"/>
    <p:sldId id="397" r:id="rId4"/>
    <p:sldId id="398" r:id="rId5"/>
    <p:sldId id="399" r:id="rId6"/>
    <p:sldId id="400" r:id="rId7"/>
    <p:sldId id="401" r:id="rId8"/>
    <p:sldId id="402" r:id="rId9"/>
    <p:sldId id="452" r:id="rId10"/>
    <p:sldId id="403" r:id="rId11"/>
    <p:sldId id="404" r:id="rId12"/>
    <p:sldId id="405" r:id="rId13"/>
    <p:sldId id="406" r:id="rId14"/>
    <p:sldId id="407" r:id="rId15"/>
    <p:sldId id="408" r:id="rId16"/>
    <p:sldId id="448" r:id="rId17"/>
    <p:sldId id="449" r:id="rId18"/>
    <p:sldId id="450" r:id="rId19"/>
    <p:sldId id="451" r:id="rId20"/>
    <p:sldId id="409" r:id="rId21"/>
    <p:sldId id="410" r:id="rId22"/>
    <p:sldId id="411" r:id="rId23"/>
    <p:sldId id="412" r:id="rId24"/>
    <p:sldId id="453" r:id="rId25"/>
    <p:sldId id="454" r:id="rId26"/>
    <p:sldId id="455" r:id="rId27"/>
    <p:sldId id="456" r:id="rId28"/>
    <p:sldId id="457" r:id="rId29"/>
    <p:sldId id="414" r:id="rId30"/>
    <p:sldId id="415" r:id="rId31"/>
    <p:sldId id="416" r:id="rId32"/>
    <p:sldId id="417" r:id="rId33"/>
    <p:sldId id="418" r:id="rId34"/>
    <p:sldId id="419" r:id="rId35"/>
    <p:sldId id="420" r:id="rId36"/>
    <p:sldId id="421" r:id="rId37"/>
    <p:sldId id="422" r:id="rId38"/>
    <p:sldId id="423" r:id="rId39"/>
    <p:sldId id="424" r:id="rId40"/>
    <p:sldId id="425" r:id="rId41"/>
    <p:sldId id="426" r:id="rId42"/>
    <p:sldId id="427" r:id="rId43"/>
    <p:sldId id="428" r:id="rId44"/>
    <p:sldId id="429" r:id="rId45"/>
    <p:sldId id="430" r:id="rId46"/>
    <p:sldId id="431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58" r:id="rId61"/>
    <p:sldId id="446" r:id="rId62"/>
    <p:sldId id="447" r:id="rId63"/>
  </p:sldIdLst>
  <p:sldSz cx="12192000" cy="6858000"/>
  <p:notesSz cx="6858000" cy="9144000"/>
  <p:embeddedFontLst>
    <p:embeddedFont>
      <p:font typeface="Roboto Condensed Light" panose="02000000000000000000" pitchFamily="2" charset="0"/>
      <p:regular r:id="rId66"/>
      <p:italic r:id="rId67"/>
    </p:embeddedFont>
    <p:embeddedFont>
      <p:font typeface="Cambria" panose="02040503050406030204" pitchFamily="18" charset="0"/>
      <p:regular r:id="rId68"/>
      <p:bold r:id="rId69"/>
      <p:italic r:id="rId70"/>
      <p:boldItalic r:id="rId71"/>
    </p:embeddedFont>
    <p:embeddedFont>
      <p:font typeface="Wingdings 3" panose="05040102010807070707" pitchFamily="18" charset="2"/>
      <p:regular r:id="rId72"/>
    </p:embeddedFont>
    <p:embeddedFont>
      <p:font typeface="Wingdings 2" panose="05020102010507070707" pitchFamily="18" charset="2"/>
      <p:regular r:id="rId73"/>
    </p:embeddedFont>
    <p:embeddedFont>
      <p:font typeface="Roboto Condensed" panose="02000000000000000000" pitchFamily="2" charset="0"/>
      <p:regular r:id="rId74"/>
      <p:bold r:id="rId75"/>
      <p:italic r:id="rId76"/>
      <p:boldItalic r:id="rId77"/>
    </p:embeddedFont>
    <p:embeddedFont>
      <p:font typeface="Segoe UI Black" panose="020B0A02040204020203" pitchFamily="34" charset="0"/>
      <p:bold r:id="rId78"/>
      <p:boldItalic r:id="rId79"/>
    </p:embeddedFon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yQ3oEyUMZoHw9atOcrLPEg==" hashData="GglvhdlMhlZVlRMZEQ9v8XyKNoNcyFhqOO8NQITHETeWeEsnOgttKJh0m2HAAUR9+1dNVkN0qUvYZD37osGzrw=="/>
  <p:extLst>
    <p:ext uri="{521415D9-36F7-43E2-AB2F-B90AF26B5E84}">
      <p14:sectionLst xmlns:p14="http://schemas.microsoft.com/office/powerpoint/2010/main">
        <p14:section name="Default Section" id="{24355FF4-2E5E-47B1-86AE-50A7AD4A3696}">
          <p14:sldIdLst>
            <p14:sldId id="283"/>
            <p14:sldId id="396"/>
            <p14:sldId id="397"/>
            <p14:sldId id="398"/>
            <p14:sldId id="399"/>
            <p14:sldId id="400"/>
            <p14:sldId id="401"/>
            <p14:sldId id="402"/>
            <p14:sldId id="452"/>
            <p14:sldId id="403"/>
            <p14:sldId id="404"/>
            <p14:sldId id="405"/>
            <p14:sldId id="406"/>
            <p14:sldId id="407"/>
            <p14:sldId id="408"/>
            <p14:sldId id="448"/>
            <p14:sldId id="449"/>
            <p14:sldId id="450"/>
            <p14:sldId id="451"/>
            <p14:sldId id="409"/>
            <p14:sldId id="410"/>
            <p14:sldId id="411"/>
            <p14:sldId id="412"/>
            <p14:sldId id="453"/>
            <p14:sldId id="454"/>
            <p14:sldId id="455"/>
            <p14:sldId id="456"/>
            <p14:sldId id="457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58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233"/>
    <a:srgbClr val="301B92"/>
    <a:srgbClr val="D81A60"/>
    <a:srgbClr val="ED524F"/>
    <a:srgbClr val="673BB7"/>
    <a:srgbClr val="607D8B"/>
    <a:srgbClr val="B71B1C"/>
    <a:srgbClr val="F54337"/>
    <a:srgbClr val="890E4F"/>
    <a:srgbClr val="EA1E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359DB-59BC-4CCD-99FC-A6376B8EEA57}" type="doc">
      <dgm:prSet loTypeId="urn:microsoft.com/office/officeart/2005/8/layout/orgChart1" loCatId="hierarchy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18772AE7-1F49-4884-B19C-8FD7B76E5F57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/>
            <a:t>Types of Shift</a:t>
          </a:r>
        </a:p>
      </dgm:t>
    </dgm:pt>
    <dgm:pt modelId="{FDF5CA09-B554-4034-845F-F144B00923AB}" type="parTrans" cxnId="{D3143ADE-AB20-4EED-B669-913DBE22A5B8}">
      <dgm:prSet/>
      <dgm:spPr/>
      <dgm:t>
        <a:bodyPr/>
        <a:lstStyle/>
        <a:p>
          <a:endParaRPr lang="en-IN"/>
        </a:p>
      </dgm:t>
    </dgm:pt>
    <dgm:pt modelId="{D578C484-492B-4541-971C-D351348E14AE}" type="sibTrans" cxnId="{D3143ADE-AB20-4EED-B669-913DBE22A5B8}">
      <dgm:prSet/>
      <dgm:spPr/>
      <dgm:t>
        <a:bodyPr/>
        <a:lstStyle/>
        <a:p>
          <a:endParaRPr lang="en-IN"/>
        </a:p>
      </dgm:t>
    </dgm:pt>
    <dgm:pt modelId="{90CCFF03-B8DE-4069-86CC-BED53078AE96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Logical</a:t>
          </a:r>
        </a:p>
      </dgm:t>
    </dgm:pt>
    <dgm:pt modelId="{CD2C06F9-EBF4-466F-88EE-45764331AC1D}" type="parTrans" cxnId="{A5C62579-0849-40B5-959B-F497A1769282}">
      <dgm:prSet/>
      <dgm:spPr/>
      <dgm:t>
        <a:bodyPr/>
        <a:lstStyle/>
        <a:p>
          <a:endParaRPr lang="en-IN"/>
        </a:p>
      </dgm:t>
    </dgm:pt>
    <dgm:pt modelId="{68F12FAE-B268-461C-9BF4-002ADFB5A15F}" type="sibTrans" cxnId="{A5C62579-0849-40B5-959B-F497A1769282}">
      <dgm:prSet/>
      <dgm:spPr/>
      <dgm:t>
        <a:bodyPr/>
        <a:lstStyle/>
        <a:p>
          <a:endParaRPr lang="en-IN"/>
        </a:p>
      </dgm:t>
    </dgm:pt>
    <dgm:pt modelId="{E0E67366-A7A1-409D-AEDE-4B25CD795F63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Circular</a:t>
          </a:r>
        </a:p>
      </dgm:t>
    </dgm:pt>
    <dgm:pt modelId="{8FA85CFF-D0BC-46B0-AE1F-173E2E532A69}" type="parTrans" cxnId="{799B0B05-AC5D-4893-BEE3-A4754B0E163E}">
      <dgm:prSet/>
      <dgm:spPr/>
      <dgm:t>
        <a:bodyPr/>
        <a:lstStyle/>
        <a:p>
          <a:endParaRPr lang="en-IN"/>
        </a:p>
      </dgm:t>
    </dgm:pt>
    <dgm:pt modelId="{99A545A3-6167-4622-973A-C37F087382F9}" type="sibTrans" cxnId="{799B0B05-AC5D-4893-BEE3-A4754B0E163E}">
      <dgm:prSet/>
      <dgm:spPr/>
      <dgm:t>
        <a:bodyPr/>
        <a:lstStyle/>
        <a:p>
          <a:endParaRPr lang="en-IN"/>
        </a:p>
      </dgm:t>
    </dgm:pt>
    <dgm:pt modelId="{3FD5CC88-C510-4EA8-8845-81DE70F2F746}">
      <dgm:prSet phldrT="[Text]"/>
      <dgm:spPr>
        <a:solidFill>
          <a:schemeClr val="tx2"/>
        </a:solidFill>
      </dgm:spPr>
      <dgm:t>
        <a:bodyPr/>
        <a:lstStyle/>
        <a:p>
          <a:r>
            <a:rPr lang="en-IN" dirty="0"/>
            <a:t>Arithmetic</a:t>
          </a:r>
        </a:p>
      </dgm:t>
    </dgm:pt>
    <dgm:pt modelId="{5A07FABB-DB6A-4C39-B978-1CBC19A35C56}" type="parTrans" cxnId="{8959DE2A-2DFF-498E-8296-ED8B977E7C12}">
      <dgm:prSet/>
      <dgm:spPr/>
      <dgm:t>
        <a:bodyPr/>
        <a:lstStyle/>
        <a:p>
          <a:endParaRPr lang="en-IN"/>
        </a:p>
      </dgm:t>
    </dgm:pt>
    <dgm:pt modelId="{74FBFA56-8164-473E-952A-40B969A1B3F5}" type="sibTrans" cxnId="{8959DE2A-2DFF-498E-8296-ED8B977E7C12}">
      <dgm:prSet/>
      <dgm:spPr/>
      <dgm:t>
        <a:bodyPr/>
        <a:lstStyle/>
        <a:p>
          <a:endParaRPr lang="en-IN"/>
        </a:p>
      </dgm:t>
    </dgm:pt>
    <dgm:pt modelId="{38CCA261-3515-440C-94D8-B33E8F1133CE}" type="pres">
      <dgm:prSet presAssocID="{A86359DB-59BC-4CCD-99FC-A6376B8EEA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661735D-8B06-4579-96D1-0DE33C30B647}" type="pres">
      <dgm:prSet presAssocID="{18772AE7-1F49-4884-B19C-8FD7B76E5F57}" presName="hierRoot1" presStyleCnt="0">
        <dgm:presLayoutVars>
          <dgm:hierBranch val="init"/>
        </dgm:presLayoutVars>
      </dgm:prSet>
      <dgm:spPr/>
    </dgm:pt>
    <dgm:pt modelId="{32CEE196-27B5-443F-9FBD-5E6E08BDC96E}" type="pres">
      <dgm:prSet presAssocID="{18772AE7-1F49-4884-B19C-8FD7B76E5F57}" presName="rootComposite1" presStyleCnt="0"/>
      <dgm:spPr/>
    </dgm:pt>
    <dgm:pt modelId="{8B011604-DF2F-4E8E-B80E-F931DF0E396A}" type="pres">
      <dgm:prSet presAssocID="{18772AE7-1F49-4884-B19C-8FD7B76E5F5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AC864A-E082-4293-8ADF-153E36834857}" type="pres">
      <dgm:prSet presAssocID="{18772AE7-1F49-4884-B19C-8FD7B76E5F57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F00CC0E-405E-4062-AA9A-662341639F83}" type="pres">
      <dgm:prSet presAssocID="{18772AE7-1F49-4884-B19C-8FD7B76E5F57}" presName="hierChild2" presStyleCnt="0"/>
      <dgm:spPr/>
    </dgm:pt>
    <dgm:pt modelId="{FD55A307-62FE-494F-B248-CDF9CFE0DE71}" type="pres">
      <dgm:prSet presAssocID="{CD2C06F9-EBF4-466F-88EE-45764331AC1D}" presName="Name37" presStyleLbl="parChTrans1D2" presStyleIdx="0" presStyleCnt="3"/>
      <dgm:spPr/>
      <dgm:t>
        <a:bodyPr/>
        <a:lstStyle/>
        <a:p>
          <a:endParaRPr lang="en-US"/>
        </a:p>
      </dgm:t>
    </dgm:pt>
    <dgm:pt modelId="{695E4197-6BB6-47EA-B6AC-B4DB37F52935}" type="pres">
      <dgm:prSet presAssocID="{90CCFF03-B8DE-4069-86CC-BED53078AE96}" presName="hierRoot2" presStyleCnt="0">
        <dgm:presLayoutVars>
          <dgm:hierBranch val="init"/>
        </dgm:presLayoutVars>
      </dgm:prSet>
      <dgm:spPr/>
    </dgm:pt>
    <dgm:pt modelId="{2FD7239B-504B-4893-A435-24AD3FB91777}" type="pres">
      <dgm:prSet presAssocID="{90CCFF03-B8DE-4069-86CC-BED53078AE96}" presName="rootComposite" presStyleCnt="0"/>
      <dgm:spPr/>
    </dgm:pt>
    <dgm:pt modelId="{0089B69E-0ED1-4E78-A535-D4CC03DD5835}" type="pres">
      <dgm:prSet presAssocID="{90CCFF03-B8DE-4069-86CC-BED53078AE9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7CD6718-AF2B-47CA-9E06-43A789C5CCE6}" type="pres">
      <dgm:prSet presAssocID="{90CCFF03-B8DE-4069-86CC-BED53078AE96}" presName="rootConnector" presStyleLbl="node2" presStyleIdx="0" presStyleCnt="3"/>
      <dgm:spPr/>
      <dgm:t>
        <a:bodyPr/>
        <a:lstStyle/>
        <a:p>
          <a:endParaRPr lang="en-US"/>
        </a:p>
      </dgm:t>
    </dgm:pt>
    <dgm:pt modelId="{5616E66F-2CAD-4737-884F-D1C9EE8FE51A}" type="pres">
      <dgm:prSet presAssocID="{90CCFF03-B8DE-4069-86CC-BED53078AE96}" presName="hierChild4" presStyleCnt="0"/>
      <dgm:spPr/>
    </dgm:pt>
    <dgm:pt modelId="{9D3942CB-B8AD-4A6D-BC18-A6640CF3953A}" type="pres">
      <dgm:prSet presAssocID="{90CCFF03-B8DE-4069-86CC-BED53078AE96}" presName="hierChild5" presStyleCnt="0"/>
      <dgm:spPr/>
    </dgm:pt>
    <dgm:pt modelId="{A2369DBD-3A98-4AD7-9F58-76BE4D097B6F}" type="pres">
      <dgm:prSet presAssocID="{8FA85CFF-D0BC-46B0-AE1F-173E2E532A69}" presName="Name37" presStyleLbl="parChTrans1D2" presStyleIdx="1" presStyleCnt="3"/>
      <dgm:spPr/>
      <dgm:t>
        <a:bodyPr/>
        <a:lstStyle/>
        <a:p>
          <a:endParaRPr lang="en-US"/>
        </a:p>
      </dgm:t>
    </dgm:pt>
    <dgm:pt modelId="{3AAD6B2B-2F20-4A66-B22A-F8D39EECC949}" type="pres">
      <dgm:prSet presAssocID="{E0E67366-A7A1-409D-AEDE-4B25CD795F63}" presName="hierRoot2" presStyleCnt="0">
        <dgm:presLayoutVars>
          <dgm:hierBranch val="init"/>
        </dgm:presLayoutVars>
      </dgm:prSet>
      <dgm:spPr/>
    </dgm:pt>
    <dgm:pt modelId="{1EED7C32-D89C-42E1-93A4-AA125EA288A0}" type="pres">
      <dgm:prSet presAssocID="{E0E67366-A7A1-409D-AEDE-4B25CD795F63}" presName="rootComposite" presStyleCnt="0"/>
      <dgm:spPr/>
    </dgm:pt>
    <dgm:pt modelId="{4DB973A2-40F8-4D30-901A-0E6A34BA0064}" type="pres">
      <dgm:prSet presAssocID="{E0E67366-A7A1-409D-AEDE-4B25CD795F63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E954E9-4E19-41EF-B67B-A64D03134439}" type="pres">
      <dgm:prSet presAssocID="{E0E67366-A7A1-409D-AEDE-4B25CD795F63}" presName="rootConnector" presStyleLbl="node2" presStyleIdx="1" presStyleCnt="3"/>
      <dgm:spPr/>
      <dgm:t>
        <a:bodyPr/>
        <a:lstStyle/>
        <a:p>
          <a:endParaRPr lang="en-US"/>
        </a:p>
      </dgm:t>
    </dgm:pt>
    <dgm:pt modelId="{7E82742F-7C42-490A-AF9D-1C9B33D81506}" type="pres">
      <dgm:prSet presAssocID="{E0E67366-A7A1-409D-AEDE-4B25CD795F63}" presName="hierChild4" presStyleCnt="0"/>
      <dgm:spPr/>
    </dgm:pt>
    <dgm:pt modelId="{CCC17C2D-B5E7-452B-AAE6-1C4A331C80DB}" type="pres">
      <dgm:prSet presAssocID="{E0E67366-A7A1-409D-AEDE-4B25CD795F63}" presName="hierChild5" presStyleCnt="0"/>
      <dgm:spPr/>
    </dgm:pt>
    <dgm:pt modelId="{15B48E21-2CBF-415C-810A-84B30EAB87E0}" type="pres">
      <dgm:prSet presAssocID="{5A07FABB-DB6A-4C39-B978-1CBC19A35C56}" presName="Name37" presStyleLbl="parChTrans1D2" presStyleIdx="2" presStyleCnt="3"/>
      <dgm:spPr/>
      <dgm:t>
        <a:bodyPr/>
        <a:lstStyle/>
        <a:p>
          <a:endParaRPr lang="en-US"/>
        </a:p>
      </dgm:t>
    </dgm:pt>
    <dgm:pt modelId="{45034C88-FD30-4909-B6A4-ABB7EB3CB855}" type="pres">
      <dgm:prSet presAssocID="{3FD5CC88-C510-4EA8-8845-81DE70F2F746}" presName="hierRoot2" presStyleCnt="0">
        <dgm:presLayoutVars>
          <dgm:hierBranch val="init"/>
        </dgm:presLayoutVars>
      </dgm:prSet>
      <dgm:spPr/>
    </dgm:pt>
    <dgm:pt modelId="{6D99EFD9-C063-478A-91AD-22663E6CCD5D}" type="pres">
      <dgm:prSet presAssocID="{3FD5CC88-C510-4EA8-8845-81DE70F2F746}" presName="rootComposite" presStyleCnt="0"/>
      <dgm:spPr/>
    </dgm:pt>
    <dgm:pt modelId="{6C928A27-32B2-40E3-994A-4DFC2992CCDB}" type="pres">
      <dgm:prSet presAssocID="{3FD5CC88-C510-4EA8-8845-81DE70F2F74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1FC4F1-802C-4C16-A6AD-762E2D97C030}" type="pres">
      <dgm:prSet presAssocID="{3FD5CC88-C510-4EA8-8845-81DE70F2F746}" presName="rootConnector" presStyleLbl="node2" presStyleIdx="2" presStyleCnt="3"/>
      <dgm:spPr/>
      <dgm:t>
        <a:bodyPr/>
        <a:lstStyle/>
        <a:p>
          <a:endParaRPr lang="en-US"/>
        </a:p>
      </dgm:t>
    </dgm:pt>
    <dgm:pt modelId="{89597366-DD19-4E1C-87FE-A2392635FF00}" type="pres">
      <dgm:prSet presAssocID="{3FD5CC88-C510-4EA8-8845-81DE70F2F746}" presName="hierChild4" presStyleCnt="0"/>
      <dgm:spPr/>
    </dgm:pt>
    <dgm:pt modelId="{C43CE3A0-65A9-414A-AEB6-304E227AE461}" type="pres">
      <dgm:prSet presAssocID="{3FD5CC88-C510-4EA8-8845-81DE70F2F746}" presName="hierChild5" presStyleCnt="0"/>
      <dgm:spPr/>
    </dgm:pt>
    <dgm:pt modelId="{784378BE-0A83-4E6E-B295-4B6F4041D8A4}" type="pres">
      <dgm:prSet presAssocID="{18772AE7-1F49-4884-B19C-8FD7B76E5F57}" presName="hierChild3" presStyleCnt="0"/>
      <dgm:spPr/>
    </dgm:pt>
  </dgm:ptLst>
  <dgm:cxnLst>
    <dgm:cxn modelId="{5CD4E3AD-9B7D-4AFA-8A41-CB38A0625CA6}" type="presOf" srcId="{A86359DB-59BC-4CCD-99FC-A6376B8EEA57}" destId="{38CCA261-3515-440C-94D8-B33E8F1133CE}" srcOrd="0" destOrd="0" presId="urn:microsoft.com/office/officeart/2005/8/layout/orgChart1"/>
    <dgm:cxn modelId="{D3143ADE-AB20-4EED-B669-913DBE22A5B8}" srcId="{A86359DB-59BC-4CCD-99FC-A6376B8EEA57}" destId="{18772AE7-1F49-4884-B19C-8FD7B76E5F57}" srcOrd="0" destOrd="0" parTransId="{FDF5CA09-B554-4034-845F-F144B00923AB}" sibTransId="{D578C484-492B-4541-971C-D351348E14AE}"/>
    <dgm:cxn modelId="{B4867497-1BF3-404A-BBDA-89315ECCC87B}" type="presOf" srcId="{5A07FABB-DB6A-4C39-B978-1CBC19A35C56}" destId="{15B48E21-2CBF-415C-810A-84B30EAB87E0}" srcOrd="0" destOrd="0" presId="urn:microsoft.com/office/officeart/2005/8/layout/orgChart1"/>
    <dgm:cxn modelId="{06F5E65E-30E7-4A7B-8E60-98E710B2C411}" type="presOf" srcId="{E0E67366-A7A1-409D-AEDE-4B25CD795F63}" destId="{0AE954E9-4E19-41EF-B67B-A64D03134439}" srcOrd="1" destOrd="0" presId="urn:microsoft.com/office/officeart/2005/8/layout/orgChart1"/>
    <dgm:cxn modelId="{8CE8B65D-6E65-4A6E-B852-7580C2C45BA1}" type="presOf" srcId="{18772AE7-1F49-4884-B19C-8FD7B76E5F57}" destId="{2BAC864A-E082-4293-8ADF-153E36834857}" srcOrd="1" destOrd="0" presId="urn:microsoft.com/office/officeart/2005/8/layout/orgChart1"/>
    <dgm:cxn modelId="{964E7539-4F8A-4845-9BD7-53799C585460}" type="presOf" srcId="{90CCFF03-B8DE-4069-86CC-BED53078AE96}" destId="{0089B69E-0ED1-4E78-A535-D4CC03DD5835}" srcOrd="0" destOrd="0" presId="urn:microsoft.com/office/officeart/2005/8/layout/orgChart1"/>
    <dgm:cxn modelId="{76F827D6-C693-456F-93B6-23135D9BC2BF}" type="presOf" srcId="{18772AE7-1F49-4884-B19C-8FD7B76E5F57}" destId="{8B011604-DF2F-4E8E-B80E-F931DF0E396A}" srcOrd="0" destOrd="0" presId="urn:microsoft.com/office/officeart/2005/8/layout/orgChart1"/>
    <dgm:cxn modelId="{8959DE2A-2DFF-498E-8296-ED8B977E7C12}" srcId="{18772AE7-1F49-4884-B19C-8FD7B76E5F57}" destId="{3FD5CC88-C510-4EA8-8845-81DE70F2F746}" srcOrd="2" destOrd="0" parTransId="{5A07FABB-DB6A-4C39-B978-1CBC19A35C56}" sibTransId="{74FBFA56-8164-473E-952A-40B969A1B3F5}"/>
    <dgm:cxn modelId="{44F3C7A3-CC14-4D16-836A-CFEA78C7F1C1}" type="presOf" srcId="{E0E67366-A7A1-409D-AEDE-4B25CD795F63}" destId="{4DB973A2-40F8-4D30-901A-0E6A34BA0064}" srcOrd="0" destOrd="0" presId="urn:microsoft.com/office/officeart/2005/8/layout/orgChart1"/>
    <dgm:cxn modelId="{799B0B05-AC5D-4893-BEE3-A4754B0E163E}" srcId="{18772AE7-1F49-4884-B19C-8FD7B76E5F57}" destId="{E0E67366-A7A1-409D-AEDE-4B25CD795F63}" srcOrd="1" destOrd="0" parTransId="{8FA85CFF-D0BC-46B0-AE1F-173E2E532A69}" sibTransId="{99A545A3-6167-4622-973A-C37F087382F9}"/>
    <dgm:cxn modelId="{0B227A87-13E5-4A51-9DE1-A8C251ACB042}" type="presOf" srcId="{3FD5CC88-C510-4EA8-8845-81DE70F2F746}" destId="{6C928A27-32B2-40E3-994A-4DFC2992CCDB}" srcOrd="0" destOrd="0" presId="urn:microsoft.com/office/officeart/2005/8/layout/orgChart1"/>
    <dgm:cxn modelId="{C3DEF8F7-6FE5-4324-B089-334BF92D6409}" type="presOf" srcId="{CD2C06F9-EBF4-466F-88EE-45764331AC1D}" destId="{FD55A307-62FE-494F-B248-CDF9CFE0DE71}" srcOrd="0" destOrd="0" presId="urn:microsoft.com/office/officeart/2005/8/layout/orgChart1"/>
    <dgm:cxn modelId="{44D3643F-112A-4784-AD97-5ECCEDD1A2FC}" type="presOf" srcId="{90CCFF03-B8DE-4069-86CC-BED53078AE96}" destId="{37CD6718-AF2B-47CA-9E06-43A789C5CCE6}" srcOrd="1" destOrd="0" presId="urn:microsoft.com/office/officeart/2005/8/layout/orgChart1"/>
    <dgm:cxn modelId="{A5C62579-0849-40B5-959B-F497A1769282}" srcId="{18772AE7-1F49-4884-B19C-8FD7B76E5F57}" destId="{90CCFF03-B8DE-4069-86CC-BED53078AE96}" srcOrd="0" destOrd="0" parTransId="{CD2C06F9-EBF4-466F-88EE-45764331AC1D}" sibTransId="{68F12FAE-B268-461C-9BF4-002ADFB5A15F}"/>
    <dgm:cxn modelId="{3025173C-6322-46CE-905C-9E071B449470}" type="presOf" srcId="{3FD5CC88-C510-4EA8-8845-81DE70F2F746}" destId="{D61FC4F1-802C-4C16-A6AD-762E2D97C030}" srcOrd="1" destOrd="0" presId="urn:microsoft.com/office/officeart/2005/8/layout/orgChart1"/>
    <dgm:cxn modelId="{82319542-69EF-4B5D-9D1E-EC5FE846D4B7}" type="presOf" srcId="{8FA85CFF-D0BC-46B0-AE1F-173E2E532A69}" destId="{A2369DBD-3A98-4AD7-9F58-76BE4D097B6F}" srcOrd="0" destOrd="0" presId="urn:microsoft.com/office/officeart/2005/8/layout/orgChart1"/>
    <dgm:cxn modelId="{D948E4EA-5222-48D9-82BA-562A227ADD30}" type="presParOf" srcId="{38CCA261-3515-440C-94D8-B33E8F1133CE}" destId="{5661735D-8B06-4579-96D1-0DE33C30B647}" srcOrd="0" destOrd="0" presId="urn:microsoft.com/office/officeart/2005/8/layout/orgChart1"/>
    <dgm:cxn modelId="{E130083E-C553-4433-B9AD-5A7A94010EFD}" type="presParOf" srcId="{5661735D-8B06-4579-96D1-0DE33C30B647}" destId="{32CEE196-27B5-443F-9FBD-5E6E08BDC96E}" srcOrd="0" destOrd="0" presId="urn:microsoft.com/office/officeart/2005/8/layout/orgChart1"/>
    <dgm:cxn modelId="{F55245EF-E629-49EE-9A5D-B162B4E9238F}" type="presParOf" srcId="{32CEE196-27B5-443F-9FBD-5E6E08BDC96E}" destId="{8B011604-DF2F-4E8E-B80E-F931DF0E396A}" srcOrd="0" destOrd="0" presId="urn:microsoft.com/office/officeart/2005/8/layout/orgChart1"/>
    <dgm:cxn modelId="{ECBBCE0D-9BD5-496E-8761-4EF9DD79D625}" type="presParOf" srcId="{32CEE196-27B5-443F-9FBD-5E6E08BDC96E}" destId="{2BAC864A-E082-4293-8ADF-153E36834857}" srcOrd="1" destOrd="0" presId="urn:microsoft.com/office/officeart/2005/8/layout/orgChart1"/>
    <dgm:cxn modelId="{42C24660-8397-45DD-9E03-5CF26A271CE2}" type="presParOf" srcId="{5661735D-8B06-4579-96D1-0DE33C30B647}" destId="{9F00CC0E-405E-4062-AA9A-662341639F83}" srcOrd="1" destOrd="0" presId="urn:microsoft.com/office/officeart/2005/8/layout/orgChart1"/>
    <dgm:cxn modelId="{CBEEC6FD-0F97-44C9-BBC4-C475694775CB}" type="presParOf" srcId="{9F00CC0E-405E-4062-AA9A-662341639F83}" destId="{FD55A307-62FE-494F-B248-CDF9CFE0DE71}" srcOrd="0" destOrd="0" presId="urn:microsoft.com/office/officeart/2005/8/layout/orgChart1"/>
    <dgm:cxn modelId="{F918EDCE-B239-48F5-B707-8D737B861480}" type="presParOf" srcId="{9F00CC0E-405E-4062-AA9A-662341639F83}" destId="{695E4197-6BB6-47EA-B6AC-B4DB37F52935}" srcOrd="1" destOrd="0" presId="urn:microsoft.com/office/officeart/2005/8/layout/orgChart1"/>
    <dgm:cxn modelId="{314BD503-B8DE-49C2-8BF6-190EB0778C1E}" type="presParOf" srcId="{695E4197-6BB6-47EA-B6AC-B4DB37F52935}" destId="{2FD7239B-504B-4893-A435-24AD3FB91777}" srcOrd="0" destOrd="0" presId="urn:microsoft.com/office/officeart/2005/8/layout/orgChart1"/>
    <dgm:cxn modelId="{155355A3-C9ED-4C5F-BAF7-9326F3C0E742}" type="presParOf" srcId="{2FD7239B-504B-4893-A435-24AD3FB91777}" destId="{0089B69E-0ED1-4E78-A535-D4CC03DD5835}" srcOrd="0" destOrd="0" presId="urn:microsoft.com/office/officeart/2005/8/layout/orgChart1"/>
    <dgm:cxn modelId="{5755793B-78E5-4202-8C05-1DD2C84880CA}" type="presParOf" srcId="{2FD7239B-504B-4893-A435-24AD3FB91777}" destId="{37CD6718-AF2B-47CA-9E06-43A789C5CCE6}" srcOrd="1" destOrd="0" presId="urn:microsoft.com/office/officeart/2005/8/layout/orgChart1"/>
    <dgm:cxn modelId="{C46A97DD-03F4-4296-AC11-AAA934DEF09A}" type="presParOf" srcId="{695E4197-6BB6-47EA-B6AC-B4DB37F52935}" destId="{5616E66F-2CAD-4737-884F-D1C9EE8FE51A}" srcOrd="1" destOrd="0" presId="urn:microsoft.com/office/officeart/2005/8/layout/orgChart1"/>
    <dgm:cxn modelId="{74159F64-E18E-4392-BEB6-871C6A815B3F}" type="presParOf" srcId="{695E4197-6BB6-47EA-B6AC-B4DB37F52935}" destId="{9D3942CB-B8AD-4A6D-BC18-A6640CF3953A}" srcOrd="2" destOrd="0" presId="urn:microsoft.com/office/officeart/2005/8/layout/orgChart1"/>
    <dgm:cxn modelId="{7A668183-52E9-45DE-BA18-788B79475BC7}" type="presParOf" srcId="{9F00CC0E-405E-4062-AA9A-662341639F83}" destId="{A2369DBD-3A98-4AD7-9F58-76BE4D097B6F}" srcOrd="2" destOrd="0" presId="urn:microsoft.com/office/officeart/2005/8/layout/orgChart1"/>
    <dgm:cxn modelId="{DBA238EA-56AE-4745-BA1F-9646CA0D9E0F}" type="presParOf" srcId="{9F00CC0E-405E-4062-AA9A-662341639F83}" destId="{3AAD6B2B-2F20-4A66-B22A-F8D39EECC949}" srcOrd="3" destOrd="0" presId="urn:microsoft.com/office/officeart/2005/8/layout/orgChart1"/>
    <dgm:cxn modelId="{255C62ED-0F14-494D-AEED-FE16B7D12877}" type="presParOf" srcId="{3AAD6B2B-2F20-4A66-B22A-F8D39EECC949}" destId="{1EED7C32-D89C-42E1-93A4-AA125EA288A0}" srcOrd="0" destOrd="0" presId="urn:microsoft.com/office/officeart/2005/8/layout/orgChart1"/>
    <dgm:cxn modelId="{2C004FED-995E-4263-B996-0DE40617AEE3}" type="presParOf" srcId="{1EED7C32-D89C-42E1-93A4-AA125EA288A0}" destId="{4DB973A2-40F8-4D30-901A-0E6A34BA0064}" srcOrd="0" destOrd="0" presId="urn:microsoft.com/office/officeart/2005/8/layout/orgChart1"/>
    <dgm:cxn modelId="{C7458A9E-2396-4732-8053-966E214F8320}" type="presParOf" srcId="{1EED7C32-D89C-42E1-93A4-AA125EA288A0}" destId="{0AE954E9-4E19-41EF-B67B-A64D03134439}" srcOrd="1" destOrd="0" presId="urn:microsoft.com/office/officeart/2005/8/layout/orgChart1"/>
    <dgm:cxn modelId="{6818439C-9654-430F-B6F8-0AC2E41AF28A}" type="presParOf" srcId="{3AAD6B2B-2F20-4A66-B22A-F8D39EECC949}" destId="{7E82742F-7C42-490A-AF9D-1C9B33D81506}" srcOrd="1" destOrd="0" presId="urn:microsoft.com/office/officeart/2005/8/layout/orgChart1"/>
    <dgm:cxn modelId="{1A021D12-EE5A-4F3E-B01B-320F16A9DD5B}" type="presParOf" srcId="{3AAD6B2B-2F20-4A66-B22A-F8D39EECC949}" destId="{CCC17C2D-B5E7-452B-AAE6-1C4A331C80DB}" srcOrd="2" destOrd="0" presId="urn:microsoft.com/office/officeart/2005/8/layout/orgChart1"/>
    <dgm:cxn modelId="{6E62A178-9EBB-413B-9F81-1539F1D8413D}" type="presParOf" srcId="{9F00CC0E-405E-4062-AA9A-662341639F83}" destId="{15B48E21-2CBF-415C-810A-84B30EAB87E0}" srcOrd="4" destOrd="0" presId="urn:microsoft.com/office/officeart/2005/8/layout/orgChart1"/>
    <dgm:cxn modelId="{FFBC2D5B-09B0-43AA-B854-74B55A2CD896}" type="presParOf" srcId="{9F00CC0E-405E-4062-AA9A-662341639F83}" destId="{45034C88-FD30-4909-B6A4-ABB7EB3CB855}" srcOrd="5" destOrd="0" presId="urn:microsoft.com/office/officeart/2005/8/layout/orgChart1"/>
    <dgm:cxn modelId="{7A185630-BCF6-4225-A4DB-50D89B91995E}" type="presParOf" srcId="{45034C88-FD30-4909-B6A4-ABB7EB3CB855}" destId="{6D99EFD9-C063-478A-91AD-22663E6CCD5D}" srcOrd="0" destOrd="0" presId="urn:microsoft.com/office/officeart/2005/8/layout/orgChart1"/>
    <dgm:cxn modelId="{E8C00BF5-859D-4396-8A19-D17FFD25FDFE}" type="presParOf" srcId="{6D99EFD9-C063-478A-91AD-22663E6CCD5D}" destId="{6C928A27-32B2-40E3-994A-4DFC2992CCDB}" srcOrd="0" destOrd="0" presId="urn:microsoft.com/office/officeart/2005/8/layout/orgChart1"/>
    <dgm:cxn modelId="{87EECFD1-5DCC-47D5-A6F5-F2C1A3012366}" type="presParOf" srcId="{6D99EFD9-C063-478A-91AD-22663E6CCD5D}" destId="{D61FC4F1-802C-4C16-A6AD-762E2D97C030}" srcOrd="1" destOrd="0" presId="urn:microsoft.com/office/officeart/2005/8/layout/orgChart1"/>
    <dgm:cxn modelId="{14375BF1-2E11-4460-9626-684E8948175A}" type="presParOf" srcId="{45034C88-FD30-4909-B6A4-ABB7EB3CB855}" destId="{89597366-DD19-4E1C-87FE-A2392635FF00}" srcOrd="1" destOrd="0" presId="urn:microsoft.com/office/officeart/2005/8/layout/orgChart1"/>
    <dgm:cxn modelId="{6F73EF70-3406-474D-B2A7-1D02C441B809}" type="presParOf" srcId="{45034C88-FD30-4909-B6A4-ABB7EB3CB855}" destId="{C43CE3A0-65A9-414A-AEB6-304E227AE461}" srcOrd="2" destOrd="0" presId="urn:microsoft.com/office/officeart/2005/8/layout/orgChart1"/>
    <dgm:cxn modelId="{1BC87A18-7526-4816-A7BF-92CFB4B8765C}" type="presParOf" srcId="{5661735D-8B06-4579-96D1-0DE33C30B647}" destId="{784378BE-0A83-4E6E-B295-4B6F4041D8A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48E21-2CBF-415C-810A-84B30EAB87E0}">
      <dsp:nvSpPr>
        <dsp:cNvPr id="0" name=""/>
        <dsp:cNvSpPr/>
      </dsp:nvSpPr>
      <dsp:spPr>
        <a:xfrm>
          <a:off x="3108739" y="1715426"/>
          <a:ext cx="2199455" cy="381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861"/>
              </a:lnTo>
              <a:lnTo>
                <a:pt x="2199455" y="190861"/>
              </a:lnTo>
              <a:lnTo>
                <a:pt x="2199455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69DBD-3A98-4AD7-9F58-76BE4D097B6F}">
      <dsp:nvSpPr>
        <dsp:cNvPr id="0" name=""/>
        <dsp:cNvSpPr/>
      </dsp:nvSpPr>
      <dsp:spPr>
        <a:xfrm>
          <a:off x="3063019" y="1715426"/>
          <a:ext cx="91440" cy="381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5A307-62FE-494F-B248-CDF9CFE0DE71}">
      <dsp:nvSpPr>
        <dsp:cNvPr id="0" name=""/>
        <dsp:cNvSpPr/>
      </dsp:nvSpPr>
      <dsp:spPr>
        <a:xfrm>
          <a:off x="909283" y="1715426"/>
          <a:ext cx="2199455" cy="381723"/>
        </a:xfrm>
        <a:custGeom>
          <a:avLst/>
          <a:gdLst/>
          <a:ahLst/>
          <a:cxnLst/>
          <a:rect l="0" t="0" r="0" b="0"/>
          <a:pathLst>
            <a:path>
              <a:moveTo>
                <a:pt x="2199455" y="0"/>
              </a:moveTo>
              <a:lnTo>
                <a:pt x="2199455" y="190861"/>
              </a:lnTo>
              <a:lnTo>
                <a:pt x="0" y="190861"/>
              </a:lnTo>
              <a:lnTo>
                <a:pt x="0" y="381723"/>
              </a:lnTo>
            </a:path>
          </a:pathLst>
        </a:custGeom>
        <a:noFill/>
        <a:ln w="12700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011604-DF2F-4E8E-B80E-F931DF0E396A}">
      <dsp:nvSpPr>
        <dsp:cNvPr id="0" name=""/>
        <dsp:cNvSpPr/>
      </dsp:nvSpPr>
      <dsp:spPr>
        <a:xfrm>
          <a:off x="2199873" y="806560"/>
          <a:ext cx="1817731" cy="908865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Types of Shift</a:t>
          </a:r>
        </a:p>
      </dsp:txBody>
      <dsp:txXfrm>
        <a:off x="2199873" y="806560"/>
        <a:ext cx="1817731" cy="908865"/>
      </dsp:txXfrm>
    </dsp:sp>
    <dsp:sp modelId="{0089B69E-0ED1-4E78-A535-D4CC03DD5835}">
      <dsp:nvSpPr>
        <dsp:cNvPr id="0" name=""/>
        <dsp:cNvSpPr/>
      </dsp:nvSpPr>
      <dsp:spPr>
        <a:xfrm>
          <a:off x="417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Logical</a:t>
          </a:r>
        </a:p>
      </dsp:txBody>
      <dsp:txXfrm>
        <a:off x="417" y="2097149"/>
        <a:ext cx="1817731" cy="908865"/>
      </dsp:txXfrm>
    </dsp:sp>
    <dsp:sp modelId="{4DB973A2-40F8-4D30-901A-0E6A34BA0064}">
      <dsp:nvSpPr>
        <dsp:cNvPr id="0" name=""/>
        <dsp:cNvSpPr/>
      </dsp:nvSpPr>
      <dsp:spPr>
        <a:xfrm>
          <a:off x="2199873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Circular</a:t>
          </a:r>
        </a:p>
      </dsp:txBody>
      <dsp:txXfrm>
        <a:off x="2199873" y="2097149"/>
        <a:ext cx="1817731" cy="908865"/>
      </dsp:txXfrm>
    </dsp:sp>
    <dsp:sp modelId="{6C928A27-32B2-40E3-994A-4DFC2992CCDB}">
      <dsp:nvSpPr>
        <dsp:cNvPr id="0" name=""/>
        <dsp:cNvSpPr/>
      </dsp:nvSpPr>
      <dsp:spPr>
        <a:xfrm>
          <a:off x="4399328" y="2097149"/>
          <a:ext cx="1817731" cy="908865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100" kern="1200" dirty="0"/>
            <a:t>Arithmetic</a:t>
          </a:r>
        </a:p>
      </dsp:txBody>
      <dsp:txXfrm>
        <a:off x="4399328" y="2097149"/>
        <a:ext cx="1817731" cy="9088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691E0-E0E7-464F-892B-71ACC2518A4D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3689D-5810-4E66-9D5F-1657D824C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960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4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2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3918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Darshan</a:t>
            </a:r>
            <a:r>
              <a:rPr lang="en-US" sz="1600" dirty="0" smtClean="0"/>
              <a:t> Institute of Engineering &amp; Technology</a:t>
            </a:r>
            <a:endParaRPr lang="en-US" sz="1600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5C24A8B-C009-4A74-9481-67BB67CA49B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CFBA18-DBB7-4232-9BDC-C0D95AE93AF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E75AD4F-9BB9-4005-AB78-4A6D388A4CD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64C355-848F-46E4-BB2A-EA2EE69FEBA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D56FE-CA91-4481-9096-27448303AC20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561853C-B15A-4153-A982-7E7EB1213BC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76521A-C815-4A64-A047-CE405ED0E59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31765DD-2E04-4EE4-AFB7-43E328823E6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2" y="6576348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278424" y="6702785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0046" y="6604000"/>
            <a:ext cx="6564924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#2101CS602 (CSA)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1 -Computer Data Representation &amp; Register Transfer and Micro-operations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44A518A-BE68-4048-BDCB-77578CB5723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248CBD5-99BA-4017-857A-5ED400F436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2702701" y="6604000"/>
            <a:ext cx="7681013" cy="445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#2101CS602 (CSA)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1 -Computer Data Representation &amp; Register Transfer and Micro-operations</a:t>
            </a:r>
          </a:p>
          <a:p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709121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CSA)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3140707-Computer Data Representation &amp; Register Transfer and Micro-operations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8" name="Freeform 17">
            <a:extLst>
              <a:ext uri="{FF2B5EF4-FFF2-40B4-BE49-F238E27FC236}">
                <a16:creationId xmlns:a16="http://schemas.microsoft.com/office/drawing/2014/main" id="{910DC0DC-3FC7-402D-8C9F-62D3ACC8DC86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2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2992316" y="6604000"/>
            <a:ext cx="6828692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#2101CS602 (CSA)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1 -Computer Data Representation &amp; Register Transfer and Micro-operations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3115408" y="6604000"/>
            <a:ext cx="6661638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#2101CS602 (CSA)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1 -Computer Data Representation &amp; Register Transfer and Micro-operations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Vishal Kansagara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#21CS01101 (C-Programming)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Overview Of</a:t>
            </a:r>
            <a:r>
              <a:rPr lang="en-US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11/29/2024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Unit-1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/>
              <a:t>Computer Data Representation &amp; Register Transfer and Micro-operations</a:t>
            </a:r>
            <a:br>
              <a:rPr lang="en-US" sz="48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4005A-4647-4086-9144-7BCC7DFEF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Vishal.kansagara@darshan.ac.in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17D43-889A-4049-ACFD-9B3B648B6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8200601076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D614-6447-4787-8025-9C902A1B7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7" y="5537768"/>
            <a:ext cx="4079263" cy="309928"/>
          </a:xfrm>
        </p:spPr>
        <p:txBody>
          <a:bodyPr/>
          <a:lstStyle/>
          <a:p>
            <a:r>
              <a:rPr lang="en-US" dirty="0" smtClean="0"/>
              <a:t>Computer Science &amp; </a:t>
            </a:r>
            <a:r>
              <a:rPr lang="en-US" dirty="0"/>
              <a:t>Engineering Department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7AB9BC-FE08-46B2-A19C-803CB5DF0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Vishal Kansagara</a:t>
            </a:r>
          </a:p>
        </p:txBody>
      </p:sp>
      <p:sp>
        <p:nvSpPr>
          <p:cNvPr id="1027" name="Text Placeholder 1026">
            <a:extLst>
              <a:ext uri="{FF2B5EF4-FFF2-40B4-BE49-F238E27FC236}">
                <a16:creationId xmlns:a16="http://schemas.microsoft.com/office/drawing/2014/main" id="{D1F0AA94-EAF3-4868-942A-0125EFC5C7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Computer System </a:t>
            </a:r>
            <a:r>
              <a:rPr lang="en-US" b="1" dirty="0" smtClean="0"/>
              <a:t>Architecture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(CSA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</a:t>
            </a:r>
            <a:r>
              <a:rPr lang="en-US" dirty="0"/>
              <a:t>2101CS602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" name="AutoShape 3">
            <a:extLst>
              <a:ext uri="{FF2B5EF4-FFF2-40B4-BE49-F238E27FC236}">
                <a16:creationId xmlns:a16="http://schemas.microsoft.com/office/drawing/2014/main" id="{3D1B70E7-2396-452E-A00A-D1D4AA1E56D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573676" y="-3055324"/>
            <a:ext cx="7721600" cy="145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41F03FC-382E-D12F-1455-C7E583E79AC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6610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Register transfer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9209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BB5-255D-45F2-874B-BACA9953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5BA-C6C3-4EB1-8EC9-6AD82B17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60755"/>
          </a:xfrm>
        </p:spPr>
        <p:txBody>
          <a:bodyPr/>
          <a:lstStyle/>
          <a:p>
            <a:r>
              <a:rPr lang="en-US" dirty="0"/>
              <a:t>Computer Registers are designated by capital letters.</a:t>
            </a:r>
          </a:p>
          <a:p>
            <a:r>
              <a:rPr lang="en-US" dirty="0"/>
              <a:t>For example,</a:t>
            </a:r>
          </a:p>
          <a:p>
            <a:pPr lvl="1"/>
            <a:r>
              <a:rPr lang="en-US" dirty="0"/>
              <a:t>MAR – Memory Address Register</a:t>
            </a:r>
          </a:p>
          <a:p>
            <a:pPr lvl="1"/>
            <a:r>
              <a:rPr lang="en-US" dirty="0"/>
              <a:t>PC – Program Counter</a:t>
            </a:r>
          </a:p>
          <a:p>
            <a:pPr lvl="1"/>
            <a:r>
              <a:rPr lang="en-US" dirty="0"/>
              <a:t>IR – Instruction Register</a:t>
            </a:r>
          </a:p>
          <a:p>
            <a:pPr lvl="1"/>
            <a:r>
              <a:rPr lang="en-US" dirty="0"/>
              <a:t>R1 – Processor Register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60A03AA-7C39-4F64-9AA7-1F345CACCC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44651"/>
                  </p:ext>
                </p:extLst>
              </p:nvPr>
            </p:nvGraphicFramePr>
            <p:xfrm>
              <a:off x="1858621" y="36027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60A03AA-7C39-4F64-9AA7-1F345CACCCA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144651"/>
                  </p:ext>
                </p:extLst>
              </p:nvPr>
            </p:nvGraphicFramePr>
            <p:xfrm>
              <a:off x="1858621" y="36027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0" t="-2083" r="-319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734AA3-D55D-4DF8-A287-E4DECD926C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5817" y="3602738"/>
          <a:ext cx="43815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7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6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5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02FAE63-4AC8-4C1F-837A-67C557EF30C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858621" y="48981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3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02FAE63-4AC8-4C1F-837A-67C557EF30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278727"/>
                  </p:ext>
                </p:extLst>
              </p:nvPr>
            </p:nvGraphicFramePr>
            <p:xfrm>
              <a:off x="1858621" y="4898138"/>
              <a:ext cx="3810000" cy="5791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0" t="-1042" r="-319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9A9D995-3007-4F5A-AC21-57B1D500A4C9}"/>
              </a:ext>
            </a:extLst>
          </p:cNvPr>
          <p:cNvSpPr txBox="1"/>
          <p:nvPr/>
        </p:nvSpPr>
        <p:spPr>
          <a:xfrm>
            <a:off x="5440021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64AD78-D78C-4F43-BF6A-0FD0B9E2926B}"/>
              </a:ext>
            </a:extLst>
          </p:cNvPr>
          <p:cNvSpPr txBox="1"/>
          <p:nvPr/>
        </p:nvSpPr>
        <p:spPr>
          <a:xfrm>
            <a:off x="1782421" y="46050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15FD4FE0-BA01-49FE-96DC-FB29CDDA20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21054" y="4898138"/>
          <a:ext cx="4381504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PC (H)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PC (L)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20F1E0D-31DE-4AB2-910C-EAFE5DBC2C3D}"/>
              </a:ext>
            </a:extLst>
          </p:cNvPr>
          <p:cNvSpPr txBox="1"/>
          <p:nvPr/>
        </p:nvSpPr>
        <p:spPr>
          <a:xfrm>
            <a:off x="10243735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47E98-A35F-4C0B-BE8E-D8EFAF5DCFB6}"/>
              </a:ext>
            </a:extLst>
          </p:cNvPr>
          <p:cNvSpPr txBox="1"/>
          <p:nvPr/>
        </p:nvSpPr>
        <p:spPr>
          <a:xfrm>
            <a:off x="8281583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78C322-ADDF-4616-91A1-42537B0C46A4}"/>
              </a:ext>
            </a:extLst>
          </p:cNvPr>
          <p:cNvSpPr txBox="1"/>
          <p:nvPr/>
        </p:nvSpPr>
        <p:spPr>
          <a:xfrm>
            <a:off x="8005359" y="460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2A9AFB-1887-4896-B1FC-BC9DDEF82597}"/>
              </a:ext>
            </a:extLst>
          </p:cNvPr>
          <p:cNvSpPr txBox="1"/>
          <p:nvPr/>
        </p:nvSpPr>
        <p:spPr>
          <a:xfrm>
            <a:off x="6016285" y="460500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37ED94-A47E-4020-9E69-7CDEA0E8D7FF}"/>
              </a:ext>
            </a:extLst>
          </p:cNvPr>
          <p:cNvSpPr txBox="1"/>
          <p:nvPr/>
        </p:nvSpPr>
        <p:spPr>
          <a:xfrm>
            <a:off x="3192517" y="4193228"/>
            <a:ext cx="1224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Register 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82CD35-BB8D-4058-BEA3-61098D2C41A9}"/>
              </a:ext>
            </a:extLst>
          </p:cNvPr>
          <p:cNvSpPr txBox="1"/>
          <p:nvPr/>
        </p:nvSpPr>
        <p:spPr>
          <a:xfrm>
            <a:off x="7026504" y="4193228"/>
            <a:ext cx="2580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Showing individual bits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B2C72-FD5A-4877-9638-857B8C0D40E4}"/>
              </a:ext>
            </a:extLst>
          </p:cNvPr>
          <p:cNvSpPr txBox="1"/>
          <p:nvPr/>
        </p:nvSpPr>
        <p:spPr>
          <a:xfrm>
            <a:off x="2771472" y="5477258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Numbering of bits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30FCD-809B-4F6D-90C3-FC73BB77CD6F}"/>
              </a:ext>
            </a:extLst>
          </p:cNvPr>
          <p:cNvSpPr txBox="1"/>
          <p:nvPr/>
        </p:nvSpPr>
        <p:spPr>
          <a:xfrm>
            <a:off x="7069689" y="5489700"/>
            <a:ext cx="2493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Divided into two parts</a:t>
            </a:r>
          </a:p>
        </p:txBody>
      </p:sp>
    </p:spTree>
    <p:extLst>
      <p:ext uri="{BB962C8B-B14F-4D97-AF65-F5344CB8AC3E}">
        <p14:creationId xmlns:p14="http://schemas.microsoft.com/office/powerpoint/2010/main" val="13146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  <p:bldP spid="16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37D8A-3B08-4D34-9674-B13CC1AE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Transfer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68313-F8E0-42DA-9307-D0AA7D299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42236" cy="3191721"/>
          </a:xfrm>
        </p:spPr>
        <p:txBody>
          <a:bodyPr/>
          <a:lstStyle/>
          <a:p>
            <a:r>
              <a:rPr lang="en-US" dirty="0"/>
              <a:t>Information transfer from one register to another is designated in symbolic form by means of a replacement operator is known as </a:t>
            </a:r>
            <a:r>
              <a:rPr lang="en-US" dirty="0">
                <a:solidFill>
                  <a:schemeClr val="accent6"/>
                </a:solidFill>
              </a:rPr>
              <a:t>Register Transfer</a:t>
            </a:r>
            <a:r>
              <a:rPr lang="en-US" dirty="0"/>
              <a:t>.</a:t>
            </a:r>
          </a:p>
          <a:p>
            <a:r>
              <a:rPr lang="en-US" dirty="0"/>
              <a:t>The statement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denotes a transfer of the content of    register 𝑅1 into register 𝑅2.</a:t>
            </a:r>
          </a:p>
          <a:p>
            <a:pPr marL="0" indent="0">
              <a:buNone/>
            </a:pP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17CA7F-4CDD-4378-B69E-576AB583F492}"/>
                  </a:ext>
                </a:extLst>
              </p:cNvPr>
              <p:cNvSpPr/>
              <p:nvPr/>
            </p:nvSpPr>
            <p:spPr>
              <a:xfrm>
                <a:off x="2597426" y="2533077"/>
                <a:ext cx="1371600" cy="54768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17CA7F-4CDD-4378-B69E-576AB583F4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7426" y="2533077"/>
                <a:ext cx="1371600" cy="547687"/>
              </a:xfrm>
              <a:prstGeom prst="rect">
                <a:avLst/>
              </a:prstGeom>
              <a:blipFill>
                <a:blip r:embed="rId2"/>
                <a:stretch>
                  <a:fillRect l="-17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B3F642-7764-4458-8639-36710E15D4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9495" y="420537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182DAE-66F7-4A1B-89B1-A570B1B26B7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59495" y="5616270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63D3DAA-15AE-49E7-BB1D-AD068F8144D1}"/>
              </a:ext>
            </a:extLst>
          </p:cNvPr>
          <p:cNvSpPr txBox="1"/>
          <p:nvPr/>
        </p:nvSpPr>
        <p:spPr>
          <a:xfrm>
            <a:off x="1449871" y="426410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187FD1-0C3A-4831-8E10-EA5734F3D3AB}"/>
              </a:ext>
            </a:extLst>
          </p:cNvPr>
          <p:cNvSpPr txBox="1"/>
          <p:nvPr/>
        </p:nvSpPr>
        <p:spPr>
          <a:xfrm>
            <a:off x="1449871" y="567499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82580-500A-455C-8741-51547B50DFCD}"/>
              </a:ext>
            </a:extLst>
          </p:cNvPr>
          <p:cNvCxnSpPr/>
          <p:nvPr/>
        </p:nvCxnSpPr>
        <p:spPr>
          <a:xfrm>
            <a:off x="2516671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F4C350-C4FF-4244-A6C1-8C895E3E5DEB}"/>
              </a:ext>
            </a:extLst>
          </p:cNvPr>
          <p:cNvCxnSpPr/>
          <p:nvPr/>
        </p:nvCxnSpPr>
        <p:spPr>
          <a:xfrm>
            <a:off x="3069119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83871D-61FC-4EF3-9095-A53B4CFC7913}"/>
              </a:ext>
            </a:extLst>
          </p:cNvPr>
          <p:cNvCxnSpPr/>
          <p:nvPr/>
        </p:nvCxnSpPr>
        <p:spPr>
          <a:xfrm>
            <a:off x="3631095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B41183-623C-4B10-8A34-03AE0F47E429}"/>
              </a:ext>
            </a:extLst>
          </p:cNvPr>
          <p:cNvCxnSpPr/>
          <p:nvPr/>
        </p:nvCxnSpPr>
        <p:spPr>
          <a:xfrm>
            <a:off x="4193071" y="4784498"/>
            <a:ext cx="0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EF9D52A-382E-4BF1-8308-447AF37F88F2}"/>
              </a:ext>
            </a:extLst>
          </p:cNvPr>
          <p:cNvSpPr txBox="1">
            <a:spLocks/>
          </p:cNvSpPr>
          <p:nvPr/>
        </p:nvSpPr>
        <p:spPr>
          <a:xfrm>
            <a:off x="6230593" y="863443"/>
            <a:ext cx="5842236" cy="4553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symbolic notation </a:t>
            </a:r>
            <a:r>
              <a:rPr lang="en-US" dirty="0"/>
              <a:t>used to describe the </a:t>
            </a:r>
            <a:r>
              <a:rPr lang="en-US" dirty="0">
                <a:solidFill>
                  <a:schemeClr val="tx2"/>
                </a:solidFill>
              </a:rPr>
              <a:t>microoperation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transfers</a:t>
            </a:r>
            <a:r>
              <a:rPr lang="en-US" dirty="0"/>
              <a:t> among registers is called a </a:t>
            </a:r>
            <a:r>
              <a:rPr lang="en-US" dirty="0">
                <a:solidFill>
                  <a:schemeClr val="accent6"/>
                </a:solidFill>
              </a:rPr>
              <a:t>register transfer language</a:t>
            </a:r>
            <a:r>
              <a:rPr lang="en-US" dirty="0"/>
              <a:t>.</a:t>
            </a:r>
          </a:p>
          <a:p>
            <a:r>
              <a:rPr lang="en-US" dirty="0"/>
              <a:t>The term </a:t>
            </a:r>
            <a:r>
              <a:rPr lang="en-US" i="1" dirty="0">
                <a:solidFill>
                  <a:schemeClr val="tx2"/>
                </a:solidFill>
              </a:rPr>
              <a:t>"register transfer" </a:t>
            </a:r>
            <a:r>
              <a:rPr lang="en-US" dirty="0"/>
              <a:t>implies the availability of hardware logic circuits that can perform a stated microoperation and transfer the result of the operation to the same or another register.</a:t>
            </a:r>
          </a:p>
          <a:p>
            <a:r>
              <a:rPr lang="en-US" dirty="0"/>
              <a:t>A register transfer language is a system for expressing in symbolic form the microoperation sequences among the registers of a digital module.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1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7" grpId="0"/>
      <p:bldP spid="8" grpId="0"/>
      <p:bldP spid="2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1505-B4FB-4E00-A7D2-00750C30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Transfer with Control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F48D0-55B3-41AF-B281-5556C44847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2893547"/>
              </a:xfrm>
            </p:spPr>
            <p:txBody>
              <a:bodyPr/>
              <a:lstStyle/>
              <a:p>
                <a:r>
                  <a:rPr lang="en-US" dirty="0"/>
                  <a:t>Normally, we want the transfer to occur only under a predetermined control condition using </a:t>
                </a:r>
                <a:r>
                  <a:rPr lang="en-US" dirty="0">
                    <a:solidFill>
                      <a:schemeClr val="tx2"/>
                    </a:solidFill>
                  </a:rPr>
                  <a:t>if-then</a:t>
                </a:r>
                <a:r>
                  <a:rPr lang="en-US" dirty="0"/>
                  <a:t> statement.</a:t>
                </a:r>
              </a:p>
              <a:p>
                <a:pPr marL="0" indent="0" algn="ctr">
                  <a:buNone/>
                </a:pPr>
                <a:r>
                  <a:rPr lang="en-US" dirty="0"/>
                  <a:t>If (P = 1) then (𝑅2←𝑅1)</a:t>
                </a:r>
              </a:p>
              <a:p>
                <a:r>
                  <a:rPr lang="en-US" dirty="0"/>
                  <a:t>where P is a control signal generated in the control section.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control function </a:t>
                </a:r>
                <a:r>
                  <a:rPr lang="en-US" dirty="0"/>
                  <a:t>is a </a:t>
                </a:r>
                <a:r>
                  <a:rPr lang="en-US" dirty="0" smtClean="0"/>
                  <a:t>Boolean </a:t>
                </a:r>
                <a:r>
                  <a:rPr lang="en-US" dirty="0"/>
                  <a:t>variable that is equal to 1 or 0. The control function is included in the statement as follows: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F48D0-55B3-41AF-B281-5556C44847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2893547"/>
              </a:xfrm>
              <a:blipFill>
                <a:blip r:embed="rId2"/>
                <a:stretch>
                  <a:fillRect l="-716" t="-2743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8582548-6F85-408E-BB86-AF71D3D2CB65}"/>
              </a:ext>
            </a:extLst>
          </p:cNvPr>
          <p:cNvSpPr/>
          <p:nvPr/>
        </p:nvSpPr>
        <p:spPr>
          <a:xfrm>
            <a:off x="517710" y="4346422"/>
            <a:ext cx="1411939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</a:t>
            </a:r>
          </a:p>
          <a:p>
            <a:pPr algn="ctr"/>
            <a:r>
              <a:rPr lang="en-US" dirty="0"/>
              <a:t>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D58AE4-1705-40D0-96A5-E3D895FD869C}"/>
                  </a:ext>
                </a:extLst>
              </p:cNvPr>
              <p:cNvSpPr/>
              <p:nvPr/>
            </p:nvSpPr>
            <p:spPr>
              <a:xfrm>
                <a:off x="3159218" y="4427365"/>
                <a:ext cx="1663236" cy="4437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AD58AE4-1705-40D0-96A5-E3D895FD86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8" y="4427365"/>
                <a:ext cx="1663236" cy="443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B4B934-160E-4D09-99D9-0EC0B356DDF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929649" y="4648981"/>
            <a:ext cx="1229569" cy="261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7875761-FB74-405E-80EF-58F714575663}"/>
              </a:ext>
            </a:extLst>
          </p:cNvPr>
          <p:cNvSpPr txBox="1"/>
          <p:nvPr/>
        </p:nvSpPr>
        <p:spPr>
          <a:xfrm>
            <a:off x="2457727" y="4270222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6FDB-C826-4FD6-AC15-110ABEFFF0D6}"/>
              </a:ext>
            </a:extLst>
          </p:cNvPr>
          <p:cNvSpPr txBox="1"/>
          <p:nvPr/>
        </p:nvSpPr>
        <p:spPr>
          <a:xfrm>
            <a:off x="1889310" y="427022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7D8940-8F39-4046-8955-600878CE5959}"/>
              </a:ext>
            </a:extLst>
          </p:cNvPr>
          <p:cNvCxnSpPr>
            <a:stCxn id="5" idx="3"/>
          </p:cNvCxnSpPr>
          <p:nvPr/>
        </p:nvCxnSpPr>
        <p:spPr>
          <a:xfrm flipV="1">
            <a:off x="4822454" y="4648981"/>
            <a:ext cx="495856" cy="26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069BAF-0D9F-4821-8A1A-D5AC104ADA6A}"/>
              </a:ext>
            </a:extLst>
          </p:cNvPr>
          <p:cNvSpPr txBox="1"/>
          <p:nvPr/>
        </p:nvSpPr>
        <p:spPr>
          <a:xfrm>
            <a:off x="6530790" y="4139097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1DAC9E-993A-42F8-86E8-81A8D4133B38}"/>
                  </a:ext>
                </a:extLst>
              </p:cNvPr>
              <p:cNvSpPr/>
              <p:nvPr/>
            </p:nvSpPr>
            <p:spPr>
              <a:xfrm>
                <a:off x="3159217" y="5565622"/>
                <a:ext cx="1663238" cy="4437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01DAC9E-993A-42F8-86E8-81A8D4133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217" y="5565622"/>
                <a:ext cx="1663238" cy="4437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1E4B73FA-1541-446F-8B3D-25DFBAF3DC90}"/>
              </a:ext>
            </a:extLst>
          </p:cNvPr>
          <p:cNvGrpSpPr/>
          <p:nvPr/>
        </p:nvGrpSpPr>
        <p:grpSpPr>
          <a:xfrm>
            <a:off x="3930378" y="4871118"/>
            <a:ext cx="199560" cy="694504"/>
            <a:chOff x="3450387" y="4871118"/>
            <a:chExt cx="166688" cy="69450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EBFDA0F-EA76-44A4-9721-DB75538414F6}"/>
                </a:ext>
              </a:extLst>
            </p:cNvPr>
            <p:cNvCxnSpPr>
              <a:stCxn id="11" idx="0"/>
              <a:endCxn id="5" idx="2"/>
            </p:cNvCxnSpPr>
            <p:nvPr/>
          </p:nvCxnSpPr>
          <p:spPr>
            <a:xfrm flipV="1">
              <a:off x="3523697" y="4871118"/>
              <a:ext cx="0" cy="694504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A0B01B-CF96-4FC5-8CFA-D519D58B1120}"/>
                </a:ext>
              </a:extLst>
            </p:cNvPr>
            <p:cNvCxnSpPr/>
            <p:nvPr/>
          </p:nvCxnSpPr>
          <p:spPr>
            <a:xfrm flipH="1">
              <a:off x="3450387" y="5122105"/>
              <a:ext cx="166688" cy="13294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07DAE3E-D433-40BC-8A83-345BD8252775}"/>
              </a:ext>
            </a:extLst>
          </p:cNvPr>
          <p:cNvSpPr txBox="1"/>
          <p:nvPr/>
        </p:nvSpPr>
        <p:spPr>
          <a:xfrm>
            <a:off x="4091931" y="498002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183E19-8148-4D42-A483-4D1F1FB74583}"/>
              </a:ext>
            </a:extLst>
          </p:cNvPr>
          <p:cNvGrpSpPr/>
          <p:nvPr/>
        </p:nvGrpSpPr>
        <p:grpSpPr>
          <a:xfrm>
            <a:off x="7340703" y="4037224"/>
            <a:ext cx="2961987" cy="420431"/>
            <a:chOff x="1525679" y="4770801"/>
            <a:chExt cx="4493846" cy="4204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715D508-4336-402E-A3AF-422574E866EE}"/>
                </a:ext>
              </a:extLst>
            </p:cNvPr>
            <p:cNvGrpSpPr/>
            <p:nvPr/>
          </p:nvGrpSpPr>
          <p:grpSpPr>
            <a:xfrm>
              <a:off x="4868294" y="4772222"/>
              <a:ext cx="1151231" cy="419010"/>
              <a:chOff x="1497841" y="4767879"/>
              <a:chExt cx="1151231" cy="419010"/>
            </a:xfrm>
          </p:grpSpPr>
          <p:cxnSp>
            <p:nvCxnSpPr>
              <p:cNvPr id="27" name="Elbow Connector 35">
                <a:extLst>
                  <a:ext uri="{FF2B5EF4-FFF2-40B4-BE49-F238E27FC236}">
                    <a16:creationId xmlns:a16="http://schemas.microsoft.com/office/drawing/2014/main" id="{EC5EE8E5-DEA9-4081-A521-39DA4D868438}"/>
                  </a:ext>
                </a:extLst>
              </p:cNvPr>
              <p:cNvCxnSpPr/>
              <p:nvPr/>
            </p:nvCxnSpPr>
            <p:spPr>
              <a:xfrm flipV="1">
                <a:off x="1497841" y="4767879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36">
                <a:extLst>
                  <a:ext uri="{FF2B5EF4-FFF2-40B4-BE49-F238E27FC236}">
                    <a16:creationId xmlns:a16="http://schemas.microsoft.com/office/drawing/2014/main" id="{3B649894-13C2-4520-BC85-251F69CA0AFF}"/>
                  </a:ext>
                </a:extLst>
              </p:cNvPr>
              <p:cNvCxnSpPr/>
              <p:nvPr/>
            </p:nvCxnSpPr>
            <p:spPr>
              <a:xfrm>
                <a:off x="1901078" y="4769510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4BEE0F5-44CE-4A5B-ACE1-927FE8BE07B6}"/>
                </a:ext>
              </a:extLst>
            </p:cNvPr>
            <p:cNvGrpSpPr/>
            <p:nvPr/>
          </p:nvGrpSpPr>
          <p:grpSpPr>
            <a:xfrm>
              <a:off x="2632379" y="4772423"/>
              <a:ext cx="1144005" cy="417512"/>
              <a:chOff x="1505067" y="4774830"/>
              <a:chExt cx="1144005" cy="417512"/>
            </a:xfrm>
          </p:grpSpPr>
          <p:cxnSp>
            <p:nvCxnSpPr>
              <p:cNvPr id="25" name="Elbow Connector 33">
                <a:extLst>
                  <a:ext uri="{FF2B5EF4-FFF2-40B4-BE49-F238E27FC236}">
                    <a16:creationId xmlns:a16="http://schemas.microsoft.com/office/drawing/2014/main" id="{95A0DA6C-E5BE-4C4E-AB67-9E81D0F25040}"/>
                  </a:ext>
                </a:extLst>
              </p:cNvPr>
              <p:cNvCxnSpPr/>
              <p:nvPr/>
            </p:nvCxnSpPr>
            <p:spPr>
              <a:xfrm flipV="1">
                <a:off x="1505067" y="4775483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34">
                <a:extLst>
                  <a:ext uri="{FF2B5EF4-FFF2-40B4-BE49-F238E27FC236}">
                    <a16:creationId xmlns:a16="http://schemas.microsoft.com/office/drawing/2014/main" id="{B7C1BE05-6EAE-4AA7-B3B0-86E16CDF4466}"/>
                  </a:ext>
                </a:extLst>
              </p:cNvPr>
              <p:cNvCxnSpPr/>
              <p:nvPr/>
            </p:nvCxnSpPr>
            <p:spPr>
              <a:xfrm>
                <a:off x="1901078" y="4774830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BAEEE7D-58AB-4CE8-9E45-A70B68E96FBD}"/>
                </a:ext>
              </a:extLst>
            </p:cNvPr>
            <p:cNvGrpSpPr/>
            <p:nvPr/>
          </p:nvGrpSpPr>
          <p:grpSpPr>
            <a:xfrm>
              <a:off x="3767981" y="4770923"/>
              <a:ext cx="1129553" cy="417379"/>
              <a:chOff x="1519519" y="4768987"/>
              <a:chExt cx="1129553" cy="417379"/>
            </a:xfrm>
          </p:grpSpPr>
          <p:cxnSp>
            <p:nvCxnSpPr>
              <p:cNvPr id="23" name="Elbow Connector 31">
                <a:extLst>
                  <a:ext uri="{FF2B5EF4-FFF2-40B4-BE49-F238E27FC236}">
                    <a16:creationId xmlns:a16="http://schemas.microsoft.com/office/drawing/2014/main" id="{FC2DC595-1AA7-40E7-A09A-982BFD1C10DA}"/>
                  </a:ext>
                </a:extLst>
              </p:cNvPr>
              <p:cNvCxnSpPr/>
              <p:nvPr/>
            </p:nvCxnSpPr>
            <p:spPr>
              <a:xfrm flipV="1">
                <a:off x="1519519" y="4769507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32">
                <a:extLst>
                  <a:ext uri="{FF2B5EF4-FFF2-40B4-BE49-F238E27FC236}">
                    <a16:creationId xmlns:a16="http://schemas.microsoft.com/office/drawing/2014/main" id="{30C7BEE6-8EC4-40F0-B0A2-866AA09DFA8E}"/>
                  </a:ext>
                </a:extLst>
              </p:cNvPr>
              <p:cNvCxnSpPr/>
              <p:nvPr/>
            </p:nvCxnSpPr>
            <p:spPr>
              <a:xfrm>
                <a:off x="1901079" y="4768987"/>
                <a:ext cx="747993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3B8BFE-C0D7-42E6-B41F-2322E5E7F1EB}"/>
                </a:ext>
              </a:extLst>
            </p:cNvPr>
            <p:cNvGrpSpPr/>
            <p:nvPr/>
          </p:nvGrpSpPr>
          <p:grpSpPr>
            <a:xfrm>
              <a:off x="1525679" y="4770801"/>
              <a:ext cx="1129554" cy="420140"/>
              <a:chOff x="1519518" y="4764598"/>
              <a:chExt cx="1129554" cy="420140"/>
            </a:xfrm>
          </p:grpSpPr>
          <p:cxnSp>
            <p:nvCxnSpPr>
              <p:cNvPr id="21" name="Elbow Connector 29">
                <a:extLst>
                  <a:ext uri="{FF2B5EF4-FFF2-40B4-BE49-F238E27FC236}">
                    <a16:creationId xmlns:a16="http://schemas.microsoft.com/office/drawing/2014/main" id="{68C798BC-0E9C-49D8-959D-AB8BDD72FC2B}"/>
                  </a:ext>
                </a:extLst>
              </p:cNvPr>
              <p:cNvCxnSpPr/>
              <p:nvPr/>
            </p:nvCxnSpPr>
            <p:spPr>
              <a:xfrm flipV="1">
                <a:off x="1519518" y="4767879"/>
                <a:ext cx="679076" cy="41685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30">
                <a:extLst>
                  <a:ext uri="{FF2B5EF4-FFF2-40B4-BE49-F238E27FC236}">
                    <a16:creationId xmlns:a16="http://schemas.microsoft.com/office/drawing/2014/main" id="{9D87CDE6-AA31-4379-B678-18819B6EE21E}"/>
                  </a:ext>
                </a:extLst>
              </p:cNvPr>
              <p:cNvCxnSpPr/>
              <p:nvPr/>
            </p:nvCxnSpPr>
            <p:spPr>
              <a:xfrm>
                <a:off x="1901078" y="4764598"/>
                <a:ext cx="747994" cy="417379"/>
              </a:xfrm>
              <a:prstGeom prst="bentConnector3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5716650-90F8-41E7-A7F5-B1F2B09E4500}"/>
              </a:ext>
            </a:extLst>
          </p:cNvPr>
          <p:cNvCxnSpPr/>
          <p:nvPr/>
        </p:nvCxnSpPr>
        <p:spPr>
          <a:xfrm>
            <a:off x="7407378" y="5664779"/>
            <a:ext cx="8664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A53ECF-1849-43AE-9C82-15E5AFB5C5F3}"/>
              </a:ext>
            </a:extLst>
          </p:cNvPr>
          <p:cNvCxnSpPr/>
          <p:nvPr/>
        </p:nvCxnSpPr>
        <p:spPr>
          <a:xfrm flipV="1">
            <a:off x="8273865" y="5049575"/>
            <a:ext cx="123981" cy="624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A36399-BA4A-4219-BC36-B802A07C7E01}"/>
              </a:ext>
            </a:extLst>
          </p:cNvPr>
          <p:cNvCxnSpPr/>
          <p:nvPr/>
        </p:nvCxnSpPr>
        <p:spPr>
          <a:xfrm flipV="1">
            <a:off x="8397845" y="5045677"/>
            <a:ext cx="648000" cy="1454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5DA368-984A-426E-AE16-BCBDDB57DAFF}"/>
              </a:ext>
            </a:extLst>
          </p:cNvPr>
          <p:cNvCxnSpPr/>
          <p:nvPr/>
        </p:nvCxnSpPr>
        <p:spPr>
          <a:xfrm flipH="1" flipV="1">
            <a:off x="9035116" y="5043598"/>
            <a:ext cx="123981" cy="62473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B4F8D0-C2EA-4F36-AA8C-06E156E5F3E3}"/>
              </a:ext>
            </a:extLst>
          </p:cNvPr>
          <p:cNvCxnSpPr/>
          <p:nvPr/>
        </p:nvCxnSpPr>
        <p:spPr>
          <a:xfrm>
            <a:off x="9158941" y="5660298"/>
            <a:ext cx="12153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9671C2C-F78C-4E0A-8226-01F42DBFA4B1}"/>
              </a:ext>
            </a:extLst>
          </p:cNvPr>
          <p:cNvSpPr txBox="1"/>
          <p:nvPr/>
        </p:nvSpPr>
        <p:spPr>
          <a:xfrm>
            <a:off x="8223241" y="3763701"/>
            <a:ext cx="241124" cy="254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BCA23C-AE74-4A23-8487-2771B91BFD34}"/>
              </a:ext>
            </a:extLst>
          </p:cNvPr>
          <p:cNvSpPr txBox="1"/>
          <p:nvPr/>
        </p:nvSpPr>
        <p:spPr>
          <a:xfrm>
            <a:off x="8816790" y="3756991"/>
            <a:ext cx="48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t+1</a:t>
            </a:r>
          </a:p>
        </p:txBody>
      </p:sp>
      <p:cxnSp>
        <p:nvCxnSpPr>
          <p:cNvPr id="36" name="Elbow Connector 61">
            <a:extLst>
              <a:ext uri="{FF2B5EF4-FFF2-40B4-BE49-F238E27FC236}">
                <a16:creationId xmlns:a16="http://schemas.microsoft.com/office/drawing/2014/main" id="{1DB56A66-A31D-46EB-B655-89FAFAFFE382}"/>
              </a:ext>
            </a:extLst>
          </p:cNvPr>
          <p:cNvCxnSpPr/>
          <p:nvPr/>
        </p:nvCxnSpPr>
        <p:spPr>
          <a:xfrm flipV="1">
            <a:off x="8415060" y="5487726"/>
            <a:ext cx="506505" cy="472559"/>
          </a:xfrm>
          <a:prstGeom prst="bentConnector3">
            <a:avLst>
              <a:gd name="adj1" fmla="val 99319"/>
            </a:avLst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6B8A8A-D267-4FE3-88F0-9BCB4A51F2D7}"/>
              </a:ext>
            </a:extLst>
          </p:cNvPr>
          <p:cNvCxnSpPr/>
          <p:nvPr/>
        </p:nvCxnSpPr>
        <p:spPr>
          <a:xfrm>
            <a:off x="8283390" y="4544751"/>
            <a:ext cx="0" cy="9950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8B9323B-FD4A-44D3-9259-EBF10EB1D912}"/>
              </a:ext>
            </a:extLst>
          </p:cNvPr>
          <p:cNvCxnSpPr/>
          <p:nvPr/>
        </p:nvCxnSpPr>
        <p:spPr>
          <a:xfrm>
            <a:off x="9035865" y="4544751"/>
            <a:ext cx="0" cy="9950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783AFFB-8FD7-4C46-8C01-C1ABF3DDB3E1}"/>
              </a:ext>
            </a:extLst>
          </p:cNvPr>
          <p:cNvSpPr txBox="1"/>
          <p:nvPr/>
        </p:nvSpPr>
        <p:spPr>
          <a:xfrm>
            <a:off x="6530790" y="5414235"/>
            <a:ext cx="712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E6982E-6ADA-4206-A5BE-7B1616DD094F}"/>
              </a:ext>
            </a:extLst>
          </p:cNvPr>
          <p:cNvSpPr txBox="1"/>
          <p:nvPr/>
        </p:nvSpPr>
        <p:spPr>
          <a:xfrm>
            <a:off x="6330765" y="5775619"/>
            <a:ext cx="208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Transfer occurs here</a:t>
            </a:r>
          </a:p>
        </p:txBody>
      </p:sp>
    </p:spTree>
    <p:extLst>
      <p:ext uri="{BB962C8B-B14F-4D97-AF65-F5344CB8AC3E}">
        <p14:creationId xmlns:p14="http://schemas.microsoft.com/office/powerpoint/2010/main" val="38874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7" grpId="0"/>
      <p:bldP spid="8" grpId="0"/>
      <p:bldP spid="10" grpId="0"/>
      <p:bldP spid="11" grpId="0" animBg="1"/>
      <p:bldP spid="15" grpId="0"/>
      <p:bldP spid="34" grpId="0"/>
      <p:bldP spid="35" grpId="0"/>
      <p:bldP spid="39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Bus and Memory transfers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227509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1505-B4FB-4E00-A7D2-00750C30C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F48D0-55B3-41AF-B281-5556C4484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9" y="863444"/>
            <a:ext cx="8163757" cy="5537356"/>
          </a:xfrm>
        </p:spPr>
        <p:txBody>
          <a:bodyPr/>
          <a:lstStyle/>
          <a:p>
            <a:r>
              <a:rPr lang="en-US" dirty="0"/>
              <a:t>A typical digital computer has many registers, and paths must be provided to transfer information from one register to another. </a:t>
            </a:r>
          </a:p>
          <a:p>
            <a:r>
              <a:rPr lang="en-US" dirty="0"/>
              <a:t>The number of wires will be excessive if separate lines are used between each register and all other registers in the system.</a:t>
            </a:r>
          </a:p>
          <a:p>
            <a:r>
              <a:rPr lang="en-US" dirty="0"/>
              <a:t>A more efficient scheme for transferring information between registers in a multiple-register configuration is a </a:t>
            </a:r>
            <a:r>
              <a:rPr lang="en-US" dirty="0">
                <a:solidFill>
                  <a:schemeClr val="tx2"/>
                </a:solidFill>
              </a:rPr>
              <a:t>common bus system</a:t>
            </a:r>
            <a:r>
              <a:rPr lang="en-US" dirty="0"/>
              <a:t>.</a:t>
            </a:r>
          </a:p>
          <a:p>
            <a:r>
              <a:rPr lang="en-US" dirty="0"/>
              <a:t>A bus structure consists of a set of common lines, one for each bit of a register, through which binary information is transferred one at a time.</a:t>
            </a:r>
          </a:p>
          <a:p>
            <a:r>
              <a:rPr lang="en-US" dirty="0"/>
              <a:t>One way of constructing a common bus system is with </a:t>
            </a:r>
            <a:r>
              <a:rPr lang="en-US" dirty="0">
                <a:solidFill>
                  <a:schemeClr val="tx2"/>
                </a:solidFill>
              </a:rPr>
              <a:t>multiplexers</a:t>
            </a:r>
            <a:r>
              <a:rPr lang="en-US" dirty="0"/>
              <a:t>. </a:t>
            </a:r>
          </a:p>
          <a:p>
            <a:r>
              <a:rPr lang="en-US" dirty="0"/>
              <a:t>The multiplexers select the source register whose binary information is then placed on the bus.</a:t>
            </a:r>
          </a:p>
          <a:p>
            <a:pPr marL="0" indent="0">
              <a:buNone/>
            </a:pPr>
            <a:endParaRPr lang="en-IN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900177-2E0A-497D-95A3-50EF45422DA8}"/>
              </a:ext>
            </a:extLst>
          </p:cNvPr>
          <p:cNvGrpSpPr/>
          <p:nvPr/>
        </p:nvGrpSpPr>
        <p:grpSpPr>
          <a:xfrm>
            <a:off x="8403220" y="2004391"/>
            <a:ext cx="1480353" cy="407658"/>
            <a:chOff x="653247" y="5764542"/>
            <a:chExt cx="1480353" cy="40765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975AE92-1934-497B-9BE6-53EA9859862E}"/>
                </a:ext>
              </a:extLst>
            </p:cNvPr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C15738E-F546-4083-BDA3-1F4A4D55F78B}"/>
                </a:ext>
              </a:extLst>
            </p:cNvPr>
            <p:cNvSpPr txBox="1"/>
            <p:nvPr/>
          </p:nvSpPr>
          <p:spPr>
            <a:xfrm>
              <a:off x="6532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6968A4-7DE6-4AC0-AF7F-9909E788D959}"/>
              </a:ext>
            </a:extLst>
          </p:cNvPr>
          <p:cNvGrpSpPr/>
          <p:nvPr/>
        </p:nvGrpSpPr>
        <p:grpSpPr>
          <a:xfrm>
            <a:off x="8370192" y="3564304"/>
            <a:ext cx="1480353" cy="407658"/>
            <a:chOff x="2863047" y="5764542"/>
            <a:chExt cx="1480353" cy="40765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9C27D1B-80DB-4D75-84E0-399985DFA627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489B12-4DAA-4807-ADDA-FA7A33631B78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DE0A15-BFAE-46A6-B0F2-8AD75DD497B9}"/>
              </a:ext>
            </a:extLst>
          </p:cNvPr>
          <p:cNvCxnSpPr/>
          <p:nvPr/>
        </p:nvCxnSpPr>
        <p:spPr>
          <a:xfrm>
            <a:off x="8631820" y="2412049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5B769A1-573E-405B-8113-36B656528E83}"/>
              </a:ext>
            </a:extLst>
          </p:cNvPr>
          <p:cNvCxnSpPr/>
          <p:nvPr/>
        </p:nvCxnSpPr>
        <p:spPr>
          <a:xfrm>
            <a:off x="8936620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499FC1-1C1C-46F8-91D6-AF5AEC188F18}"/>
              </a:ext>
            </a:extLst>
          </p:cNvPr>
          <p:cNvCxnSpPr/>
          <p:nvPr/>
        </p:nvCxnSpPr>
        <p:spPr>
          <a:xfrm>
            <a:off x="9285536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F1DE653-243A-48E1-A4BF-E5F30BA3DD0E}"/>
              </a:ext>
            </a:extLst>
          </p:cNvPr>
          <p:cNvCxnSpPr/>
          <p:nvPr/>
        </p:nvCxnSpPr>
        <p:spPr>
          <a:xfrm>
            <a:off x="9622420" y="2385391"/>
            <a:ext cx="0" cy="115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D74AC1-2E8A-4CD5-881A-3372A73186D5}"/>
              </a:ext>
            </a:extLst>
          </p:cNvPr>
          <p:cNvGrpSpPr/>
          <p:nvPr/>
        </p:nvGrpSpPr>
        <p:grpSpPr>
          <a:xfrm>
            <a:off x="10580467" y="3560475"/>
            <a:ext cx="1480353" cy="407658"/>
            <a:chOff x="2863047" y="5764542"/>
            <a:chExt cx="1480353" cy="40765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E08F83-D74A-49E5-B578-560684E6CB56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626411A-627C-4CAB-9FD1-F30B936C252E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09E27EF-BAB8-474B-BB87-E9D4C41787CE}"/>
              </a:ext>
            </a:extLst>
          </p:cNvPr>
          <p:cNvCxnSpPr/>
          <p:nvPr/>
        </p:nvCxnSpPr>
        <p:spPr>
          <a:xfrm>
            <a:off x="8631820" y="2412049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C560ECB-250F-496D-BDD6-F6E12041421B}"/>
              </a:ext>
            </a:extLst>
          </p:cNvPr>
          <p:cNvCxnSpPr/>
          <p:nvPr/>
        </p:nvCxnSpPr>
        <p:spPr>
          <a:xfrm>
            <a:off x="8860420" y="2385391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D40AABA-2B70-41A7-9C6F-BC83BEF54265}"/>
              </a:ext>
            </a:extLst>
          </p:cNvPr>
          <p:cNvCxnSpPr/>
          <p:nvPr/>
        </p:nvCxnSpPr>
        <p:spPr>
          <a:xfrm>
            <a:off x="9257462" y="2401433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F6629C7-53FE-4B22-83C5-66CEAD72CE47}"/>
              </a:ext>
            </a:extLst>
          </p:cNvPr>
          <p:cNvCxnSpPr/>
          <p:nvPr/>
        </p:nvCxnSpPr>
        <p:spPr>
          <a:xfrm>
            <a:off x="9610388" y="2401433"/>
            <a:ext cx="2262410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4C69E40-9DE8-4E5B-AE65-17F5A38F7F9E}"/>
              </a:ext>
            </a:extLst>
          </p:cNvPr>
          <p:cNvSpPr txBox="1"/>
          <p:nvPr/>
        </p:nvSpPr>
        <p:spPr>
          <a:xfrm>
            <a:off x="8620080" y="1669901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A</a:t>
            </a:r>
            <a:endParaRPr lang="en-US" sz="1600" i="1" baseline="-25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B48AD81-5F66-4C2A-97DF-F9B5574AF9F3}"/>
              </a:ext>
            </a:extLst>
          </p:cNvPr>
          <p:cNvSpPr txBox="1"/>
          <p:nvPr/>
        </p:nvSpPr>
        <p:spPr>
          <a:xfrm>
            <a:off x="8600794" y="398848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B</a:t>
            </a:r>
            <a:endParaRPr lang="en-US" sz="1600" i="1" baseline="-25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1C2BECE-5A04-4A9E-B113-0F832294DF81}"/>
              </a:ext>
            </a:extLst>
          </p:cNvPr>
          <p:cNvSpPr txBox="1"/>
          <p:nvPr/>
        </p:nvSpPr>
        <p:spPr>
          <a:xfrm>
            <a:off x="10835130" y="4044333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C</a:t>
            </a:r>
            <a:endParaRPr lang="en-US" sz="1600" i="1" baseline="-25000" dirty="0"/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9FDBDC12-36D9-41FD-8D4D-F6475DB1D7F1}"/>
              </a:ext>
            </a:extLst>
          </p:cNvPr>
          <p:cNvSpPr/>
          <p:nvPr/>
        </p:nvSpPr>
        <p:spPr>
          <a:xfrm rot="5400000">
            <a:off x="9302504" y="2853396"/>
            <a:ext cx="685954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351E3B68-CFA6-4B08-8A91-384EFD0985B4}"/>
              </a:ext>
            </a:extLst>
          </p:cNvPr>
          <p:cNvSpPr/>
          <p:nvPr/>
        </p:nvSpPr>
        <p:spPr>
          <a:xfrm rot="5400000">
            <a:off x="9739568" y="2788707"/>
            <a:ext cx="623595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2A9618CB-F5BB-4402-B9E4-1C3942CB600E}"/>
              </a:ext>
            </a:extLst>
          </p:cNvPr>
          <p:cNvSpPr/>
          <p:nvPr/>
        </p:nvSpPr>
        <p:spPr>
          <a:xfrm rot="5400000">
            <a:off x="10116829" y="2788707"/>
            <a:ext cx="566905" cy="2317722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34728448-48F7-4252-9E89-F1F3D6A7F45D}"/>
              </a:ext>
            </a:extLst>
          </p:cNvPr>
          <p:cNvSpPr/>
          <p:nvPr/>
        </p:nvSpPr>
        <p:spPr>
          <a:xfrm rot="5400000">
            <a:off x="10464155" y="2839055"/>
            <a:ext cx="566905" cy="2250378"/>
          </a:xfrm>
          <a:prstGeom prst="arc">
            <a:avLst>
              <a:gd name="adj1" fmla="val 16057314"/>
              <a:gd name="adj2" fmla="val 54811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0" grpId="0"/>
      <p:bldP spid="61" grpId="0"/>
      <p:bldP spid="62" grpId="0"/>
      <p:bldP spid="63" grpId="0" animBg="1"/>
      <p:bldP spid="64" grpId="0" animBg="1"/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IN" sz="3600" dirty="0"/>
              <a:t>Bus System for 4 Registers using 4 Multiplexer</a:t>
            </a:r>
            <a:endParaRPr lang="en-US" sz="3600" dirty="0"/>
          </a:p>
        </p:txBody>
      </p:sp>
      <p:sp>
        <p:nvSpPr>
          <p:cNvPr id="111" name="Rectangle 253"/>
          <p:cNvSpPr>
            <a:spLocks noChangeArrowheads="1"/>
          </p:cNvSpPr>
          <p:nvPr/>
        </p:nvSpPr>
        <p:spPr bwMode="auto">
          <a:xfrm>
            <a:off x="266699" y="711200"/>
            <a:ext cx="14380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726670" y="1892158"/>
            <a:ext cx="1483128" cy="1546409"/>
            <a:chOff x="353836" y="1452283"/>
            <a:chExt cx="1551164" cy="1546412"/>
          </a:xfrm>
        </p:grpSpPr>
        <p:sp>
          <p:nvSpPr>
            <p:cNvPr id="218" name="Rectangle 21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3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53836" y="2629365"/>
              <a:ext cx="1538885" cy="369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27" name="Straight Arrow Connector 226"/>
          <p:cNvCxnSpPr/>
          <p:nvPr/>
        </p:nvCxnSpPr>
        <p:spPr>
          <a:xfrm flipH="1" flipV="1">
            <a:off x="954740" y="3438570"/>
            <a:ext cx="26894" cy="227254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1286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1591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19241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738410" y="5707107"/>
            <a:ext cx="1480260" cy="410128"/>
            <a:chOff x="662210" y="5764542"/>
            <a:chExt cx="1480260" cy="410128"/>
          </a:xfrm>
        </p:grpSpPr>
        <p:sp>
          <p:nvSpPr>
            <p:cNvPr id="226" name="Rectangle 225"/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1082" y="5805341"/>
              <a:ext cx="1471388" cy="369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948210" y="1892158"/>
            <a:ext cx="1471389" cy="1546409"/>
            <a:chOff x="366114" y="1452283"/>
            <a:chExt cx="1538886" cy="1546412"/>
          </a:xfrm>
        </p:grpSpPr>
        <p:sp>
          <p:nvSpPr>
            <p:cNvPr id="258" name="Rectangle 25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2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62" name="Straight Arrow Connector 261"/>
          <p:cNvCxnSpPr/>
          <p:nvPr/>
        </p:nvCxnSpPr>
        <p:spPr>
          <a:xfrm flipV="1">
            <a:off x="3496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3801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1339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9" name="Group 428"/>
          <p:cNvGrpSpPr/>
          <p:nvPr/>
        </p:nvGrpSpPr>
        <p:grpSpPr>
          <a:xfrm>
            <a:off x="2941062" y="5707107"/>
            <a:ext cx="1478538" cy="407658"/>
            <a:chOff x="2864862" y="5764542"/>
            <a:chExt cx="1478538" cy="407658"/>
          </a:xfrm>
        </p:grpSpPr>
        <p:sp>
          <p:nvSpPr>
            <p:cNvPr id="260" name="Rectangle 259"/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864862" y="579428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158010" y="1892158"/>
            <a:ext cx="1471389" cy="1546409"/>
            <a:chOff x="366114" y="1452283"/>
            <a:chExt cx="1538886" cy="1546412"/>
          </a:xfrm>
        </p:grpSpPr>
        <p:sp>
          <p:nvSpPr>
            <p:cNvPr id="267" name="Rectangle 266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1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71" name="Straight Arrow Connector 270"/>
          <p:cNvCxnSpPr/>
          <p:nvPr/>
        </p:nvCxnSpPr>
        <p:spPr>
          <a:xfrm flipV="1">
            <a:off x="5706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60108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63437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0" name="Group 429"/>
          <p:cNvGrpSpPr/>
          <p:nvPr/>
        </p:nvGrpSpPr>
        <p:grpSpPr>
          <a:xfrm>
            <a:off x="5142167" y="5707107"/>
            <a:ext cx="1487233" cy="407658"/>
            <a:chOff x="5065967" y="5764542"/>
            <a:chExt cx="1487233" cy="407658"/>
          </a:xfrm>
        </p:grpSpPr>
        <p:sp>
          <p:nvSpPr>
            <p:cNvPr id="269" name="Rectangle 268"/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065967" y="578961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291610" y="1892158"/>
            <a:ext cx="1471389" cy="1546409"/>
            <a:chOff x="366114" y="1452283"/>
            <a:chExt cx="1538886" cy="1546412"/>
          </a:xfrm>
        </p:grpSpPr>
        <p:sp>
          <p:nvSpPr>
            <p:cNvPr id="276" name="Rectangle 275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0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80" name="Straight Arrow Connector 279"/>
          <p:cNvCxnSpPr/>
          <p:nvPr/>
        </p:nvCxnSpPr>
        <p:spPr>
          <a:xfrm flipV="1">
            <a:off x="78396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44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84773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/>
          <p:cNvGrpSpPr/>
          <p:nvPr/>
        </p:nvGrpSpPr>
        <p:grpSpPr>
          <a:xfrm>
            <a:off x="7276211" y="5707107"/>
            <a:ext cx="1486789" cy="407658"/>
            <a:chOff x="7200011" y="5764542"/>
            <a:chExt cx="1486789" cy="407658"/>
          </a:xfrm>
        </p:grpSpPr>
        <p:sp>
          <p:nvSpPr>
            <p:cNvPr id="278" name="Rectangle 277"/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7200011" y="579998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444" name="Group 443"/>
          <p:cNvGrpSpPr/>
          <p:nvPr/>
        </p:nvGrpSpPr>
        <p:grpSpPr>
          <a:xfrm>
            <a:off x="76200" y="1314165"/>
            <a:ext cx="7224503" cy="1351198"/>
            <a:chOff x="0" y="1371600"/>
            <a:chExt cx="7224503" cy="1351198"/>
          </a:xfrm>
        </p:grpSpPr>
        <p:cxnSp>
          <p:nvCxnSpPr>
            <p:cNvPr id="285" name="Straight Connector 284"/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Elbow Connector 288"/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/>
            <p:nvPr/>
          </p:nvCxnSpPr>
          <p:spPr>
            <a:xfrm rot="16200000" flipH="1">
              <a:off x="6483850" y="197778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Elbow Connector 294"/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Elbow Connector 296"/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Elbow Connector 298"/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6" name="Elbow Connector 305"/>
          <p:cNvCxnSpPr>
            <a:stCxn id="276" idx="0"/>
          </p:cNvCxnSpPr>
          <p:nvPr/>
        </p:nvCxnSpPr>
        <p:spPr>
          <a:xfrm rot="5400000" flipH="1" flipV="1">
            <a:off x="8127973" y="1467803"/>
            <a:ext cx="326517" cy="522192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Elbow Connector 309"/>
          <p:cNvCxnSpPr>
            <a:stCxn id="267" idx="0"/>
          </p:cNvCxnSpPr>
          <p:nvPr/>
        </p:nvCxnSpPr>
        <p:spPr>
          <a:xfrm rot="5400000" flipH="1" flipV="1">
            <a:off x="6966314" y="306144"/>
            <a:ext cx="516234" cy="26557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Elbow Connector 312"/>
          <p:cNvCxnSpPr>
            <a:stCxn id="258" idx="0"/>
          </p:cNvCxnSpPr>
          <p:nvPr/>
        </p:nvCxnSpPr>
        <p:spPr>
          <a:xfrm rot="5400000" flipH="1" flipV="1">
            <a:off x="5756516" y="-903655"/>
            <a:ext cx="726030" cy="48655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/>
          <p:cNvCxnSpPr>
            <a:stCxn id="218" idx="0"/>
          </p:cNvCxnSpPr>
          <p:nvPr/>
        </p:nvCxnSpPr>
        <p:spPr>
          <a:xfrm rot="5400000" flipH="1" flipV="1">
            <a:off x="4547615" y="-2112557"/>
            <a:ext cx="934035" cy="70753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0" y="981291"/>
            <a:ext cx="45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25243" y="1262662"/>
            <a:ext cx="42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0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581465" y="836458"/>
            <a:ext cx="1037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4-line common bus</a:t>
            </a:r>
            <a:endParaRPr lang="en-US" b="1" baseline="-25000" dirty="0"/>
          </a:p>
        </p:txBody>
      </p:sp>
      <p:cxnSp>
        <p:nvCxnSpPr>
          <p:cNvPr id="324" name="Elbow Connector 323"/>
          <p:cNvCxnSpPr/>
          <p:nvPr/>
        </p:nvCxnSpPr>
        <p:spPr>
          <a:xfrm rot="16200000" flipV="1">
            <a:off x="1114218" y="3638854"/>
            <a:ext cx="2268542" cy="1867967"/>
          </a:xfrm>
          <a:prstGeom prst="bentConnector3">
            <a:avLst>
              <a:gd name="adj1" fmla="val 40101"/>
            </a:avLst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/>
          <p:cNvGrpSpPr/>
          <p:nvPr/>
        </p:nvGrpSpPr>
        <p:grpSpPr>
          <a:xfrm>
            <a:off x="1628273" y="3438565"/>
            <a:ext cx="3737810" cy="2261700"/>
            <a:chOff x="1552074" y="3496000"/>
            <a:chExt cx="3737810" cy="2261700"/>
          </a:xfrm>
        </p:grpSpPr>
        <p:cxnSp>
          <p:nvCxnSpPr>
            <p:cNvPr id="364" name="Straight Arrow Connector 363"/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7" name="Group 376"/>
          <p:cNvGrpSpPr/>
          <p:nvPr/>
        </p:nvGrpSpPr>
        <p:grpSpPr>
          <a:xfrm>
            <a:off x="1961147" y="3431723"/>
            <a:ext cx="5550568" cy="2268542"/>
            <a:chOff x="1552074" y="3496000"/>
            <a:chExt cx="5550568" cy="2268542"/>
          </a:xfrm>
        </p:grpSpPr>
        <p:cxnSp>
          <p:nvCxnSpPr>
            <p:cNvPr id="378" name="Straight Arrow Connector 377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TextBox 386"/>
          <p:cNvSpPr txBox="1"/>
          <p:nvPr/>
        </p:nvSpPr>
        <p:spPr>
          <a:xfrm>
            <a:off x="10668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13876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17193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3292642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3613484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3945179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5486400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5834137" y="493129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138937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6200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9408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82725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511715" y="611512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A</a:t>
            </a:r>
            <a:endParaRPr lang="en-US" sz="1600" baseline="-25000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0199" y="6125127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B</a:t>
            </a:r>
            <a:endParaRPr lang="en-US" sz="1600" baseline="-25000" dirty="0"/>
          </a:p>
        </p:txBody>
      </p:sp>
      <p:sp>
        <p:nvSpPr>
          <p:cNvPr id="401" name="TextBox 400"/>
          <p:cNvSpPr txBox="1"/>
          <p:nvPr/>
        </p:nvSpPr>
        <p:spPr>
          <a:xfrm>
            <a:off x="31533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C</a:t>
            </a:r>
            <a:endParaRPr lang="en-US" sz="1600" baseline="-25000" dirty="0"/>
          </a:p>
        </p:txBody>
      </p:sp>
      <p:sp>
        <p:nvSpPr>
          <p:cNvPr id="402" name="TextBox 401"/>
          <p:cNvSpPr txBox="1"/>
          <p:nvPr/>
        </p:nvSpPr>
        <p:spPr>
          <a:xfrm>
            <a:off x="9435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D</a:t>
            </a:r>
            <a:endParaRPr lang="en-US" sz="1600" baseline="-25000" dirty="0"/>
          </a:p>
        </p:txBody>
      </p:sp>
      <p:cxnSp>
        <p:nvCxnSpPr>
          <p:cNvPr id="404" name="Straight Arrow Connector 403"/>
          <p:cNvCxnSpPr/>
          <p:nvPr/>
        </p:nvCxnSpPr>
        <p:spPr>
          <a:xfrm flipV="1">
            <a:off x="31533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V="1">
            <a:off x="35051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 flipV="1">
            <a:off x="38391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 flipV="1">
            <a:off x="41909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 flipV="1">
            <a:off x="53781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 flipV="1">
            <a:off x="57299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/>
          <p:nvPr/>
        </p:nvCxnSpPr>
        <p:spPr>
          <a:xfrm flipV="1">
            <a:off x="60639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/>
          <p:nvPr/>
        </p:nvCxnSpPr>
        <p:spPr>
          <a:xfrm flipV="1">
            <a:off x="64157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 flipV="1">
            <a:off x="75248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78766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 flipV="1">
            <a:off x="82106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85624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/>
          <p:cNvSpPr txBox="1"/>
          <p:nvPr/>
        </p:nvSpPr>
        <p:spPr>
          <a:xfrm>
            <a:off x="29718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5197642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73152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3319537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5562600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7674969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3657600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5899484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8033084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4038600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264442" y="38524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8424937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372978" y="988949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368968" y="132583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grpSp>
        <p:nvGrpSpPr>
          <p:cNvPr id="434" name="Group 433"/>
          <p:cNvGrpSpPr/>
          <p:nvPr/>
        </p:nvGrpSpPr>
        <p:grpSpPr>
          <a:xfrm>
            <a:off x="1960756" y="3442308"/>
            <a:ext cx="5550568" cy="2268542"/>
            <a:chOff x="1552074" y="3496000"/>
            <a:chExt cx="5550568" cy="2268542"/>
          </a:xfrm>
        </p:grpSpPr>
        <p:cxnSp>
          <p:nvCxnSpPr>
            <p:cNvPr id="435" name="Straight Arrow Connector 434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57150">
              <a:solidFill>
                <a:srgbClr val="E4052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8" name="Straight Arrow Connector 437"/>
          <p:cNvCxnSpPr/>
          <p:nvPr/>
        </p:nvCxnSpPr>
        <p:spPr>
          <a:xfrm flipV="1">
            <a:off x="4190999" y="3435654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 flipV="1">
            <a:off x="6423194" y="3417272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 flipV="1">
            <a:off x="8562473" y="3435654"/>
            <a:ext cx="0" cy="417935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/>
          <p:cNvCxnSpPr/>
          <p:nvPr/>
        </p:nvCxnSpPr>
        <p:spPr>
          <a:xfrm flipV="1">
            <a:off x="7846965" y="5243647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 flipV="1">
            <a:off x="8147003" y="5243647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/>
          <p:cNvCxnSpPr/>
          <p:nvPr/>
        </p:nvCxnSpPr>
        <p:spPr>
          <a:xfrm flipV="1">
            <a:off x="8486393" y="5243647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>
            <a:off x="3685674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A</a:t>
            </a:r>
            <a:r>
              <a:rPr lang="en-US" b="1" baseline="-25000" dirty="0">
                <a:solidFill>
                  <a:srgbClr val="E40524"/>
                </a:solidFill>
              </a:rPr>
              <a:t>2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5911516" y="153484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A</a:t>
            </a:r>
            <a:r>
              <a:rPr lang="en-US" b="1" baseline="-25000" dirty="0">
                <a:solidFill>
                  <a:srgbClr val="E40524"/>
                </a:solidFill>
              </a:rPr>
              <a:t>1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8072011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A</a:t>
            </a:r>
            <a:r>
              <a:rPr lang="en-US" b="1" baseline="-25000" dirty="0">
                <a:solidFill>
                  <a:srgbClr val="E40524"/>
                </a:solidFill>
              </a:rPr>
              <a:t>0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1447800" y="1558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A</a:t>
            </a:r>
            <a:r>
              <a:rPr lang="en-US" b="1" baseline="-25000" dirty="0">
                <a:solidFill>
                  <a:srgbClr val="E40524"/>
                </a:solidFill>
              </a:rPr>
              <a:t>3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86680" y="1743473"/>
            <a:ext cx="186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5351449"/>
                  </p:ext>
                </p:extLst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D0195E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6" name="Rectangle 125"/>
          <p:cNvSpPr/>
          <p:nvPr/>
        </p:nvSpPr>
        <p:spPr>
          <a:xfrm>
            <a:off x="8777911" y="866928"/>
            <a:ext cx="3242291" cy="85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A bus system is formed with 4 multiplexer circuits.</a:t>
            </a:r>
            <a:endParaRPr lang="en-IN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885327" y="836341"/>
            <a:ext cx="4184614" cy="993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000" b="1" dirty="0">
                <a:solidFill>
                  <a:schemeClr val="tx1"/>
                </a:solidFill>
              </a:rPr>
              <a:t>Four registers are connected through multiplexer to form one set of common BUS. </a:t>
            </a:r>
            <a:endParaRPr lang="en-IN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794225" y="891832"/>
            <a:ext cx="3242291" cy="8585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We also required 4 </a:t>
            </a:r>
            <a:r>
              <a:rPr lang="en-US" sz="2000" b="1" dirty="0">
                <a:solidFill>
                  <a:schemeClr val="tx1"/>
                </a:solidFill>
              </a:rPr>
              <a:t>registers</a:t>
            </a:r>
            <a:r>
              <a:rPr lang="en-US" sz="2000" b="1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Shruti" panose="020B0502040204020203" pitchFamily="34" charset="0"/>
              </a:rPr>
              <a:t>.</a:t>
            </a:r>
            <a:r>
              <a:rPr lang="en-US" sz="2000" b="1" dirty="0">
                <a:solidFill>
                  <a:schemeClr val="tx1"/>
                </a:solidFill>
              </a:rPr>
              <a:t> Each register has four bits.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468275" y="836582"/>
            <a:ext cx="4588581" cy="993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000" b="1" dirty="0">
                <a:solidFill>
                  <a:schemeClr val="tx1"/>
                </a:solidFill>
              </a:rPr>
              <a:t>First cell in each register is connected to one of the leftmost multiplexer, second cell to the second multiplexer and so on. </a:t>
            </a:r>
            <a:endParaRPr lang="en-IN" sz="20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481360" y="840093"/>
            <a:ext cx="4588581" cy="8593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Each 4 × 1 multiplexer has two select lines (S</a:t>
            </a:r>
            <a:r>
              <a:rPr lang="en-US" sz="2000" b="1" baseline="-25000" dirty="0">
                <a:solidFill>
                  <a:schemeClr val="tx1"/>
                </a:solidFill>
              </a:rPr>
              <a:t>1, </a:t>
            </a:r>
            <a:r>
              <a:rPr lang="en-US" sz="2000" b="1" dirty="0">
                <a:solidFill>
                  <a:schemeClr val="tx1"/>
                </a:solidFill>
              </a:rPr>
              <a:t>S</a:t>
            </a:r>
            <a:r>
              <a:rPr lang="en-US" sz="2000" b="1" baseline="-25000" dirty="0">
                <a:solidFill>
                  <a:schemeClr val="tx1"/>
                </a:solidFill>
              </a:rPr>
              <a:t>0</a:t>
            </a:r>
            <a:r>
              <a:rPr lang="en-US" sz="2000" b="1" dirty="0">
                <a:solidFill>
                  <a:schemeClr val="tx1"/>
                </a:solidFill>
              </a:rPr>
              <a:t>).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9619133" y="888203"/>
            <a:ext cx="2450808" cy="6281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000" b="1" dirty="0">
                <a:solidFill>
                  <a:schemeClr val="tx1"/>
                </a:solidFill>
              </a:rPr>
              <a:t>Each 4 × 1 multiplexer has one output line.</a:t>
            </a:r>
            <a:endParaRPr lang="en-IN" sz="2000" b="1" dirty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9054" y="2017560"/>
            <a:ext cx="8603979" cy="4440011"/>
            <a:chOff x="199054" y="2017560"/>
            <a:chExt cx="8603979" cy="4440011"/>
          </a:xfrm>
        </p:grpSpPr>
        <p:sp>
          <p:nvSpPr>
            <p:cNvPr id="136" name="Rounded Rectangular Callout 135"/>
            <p:cNvSpPr/>
            <p:nvPr/>
          </p:nvSpPr>
          <p:spPr>
            <a:xfrm>
              <a:off x="199054" y="2017560"/>
              <a:ext cx="8603979" cy="4440011"/>
            </a:xfrm>
            <a:prstGeom prst="wedgeRoundRectCallout">
              <a:avLst>
                <a:gd name="adj1" fmla="val 60531"/>
                <a:gd name="adj2" fmla="val -53022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b="1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99259" y="3868214"/>
              <a:ext cx="7936924" cy="1921824"/>
              <a:chOff x="399259" y="3868214"/>
              <a:chExt cx="7936924" cy="1921824"/>
            </a:xfrm>
          </p:grpSpPr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259" y="3890373"/>
                <a:ext cx="3903423" cy="1899665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3110" y="3868214"/>
                <a:ext cx="3653073" cy="185802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/>
                <p:cNvSpPr txBox="1"/>
                <p:nvPr/>
              </p:nvSpPr>
              <p:spPr>
                <a:xfrm>
                  <a:off x="688965" y="2309092"/>
                  <a:ext cx="7492621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4×1 </m:t>
                      </m:r>
                    </m:oMath>
                  </a14:m>
                  <a:r>
                    <a:rPr lang="en-IN" dirty="0"/>
                    <a:t> has four data inputs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IN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IN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IN" b="1" dirty="0"/>
                    <a:t> 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IN" dirty="0"/>
                    <a:t>, two selection lines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IN" dirty="0"/>
                    <a:t> </a:t>
                  </a:r>
                  <a:r>
                    <a:rPr lang="en-IN" b="1" dirty="0"/>
                    <a:t>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  <m:sub>
                          <m:r>
                            <a:rPr lang="en-IN" b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IN" dirty="0"/>
                    <a:t> and one output </a:t>
                  </a:r>
                  <a:r>
                    <a:rPr lang="en-IN" b="1" dirty="0"/>
                    <a:t>Y</a:t>
                  </a:r>
                  <a:r>
                    <a:rPr lang="en-IN" dirty="0"/>
                    <a:t>.</a:t>
                  </a:r>
                </a:p>
                <a:p>
                  <a:r>
                    <a:rPr lang="en-IN" dirty="0"/>
                    <a:t>One of these data inputs will be connected to the output based on the values of selection lines.</a:t>
                  </a:r>
                </a:p>
              </p:txBody>
            </p:sp>
          </mc:Choice>
          <mc:Fallback xmlns="">
            <p:sp>
              <p:nvSpPr>
                <p:cNvPr id="140" name="TextBox 1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965" y="2309092"/>
                  <a:ext cx="7492621" cy="12003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651" t="-2538" b="-7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50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0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000"/>
                            </p:stCondLst>
                            <p:childTnLst>
                              <p:par>
                                <p:cTn id="2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000"/>
                            </p:stCondLst>
                            <p:childTnLst>
                              <p:par>
                                <p:cTn id="2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000"/>
                            </p:stCondLst>
                            <p:childTnLst>
                              <p:par>
                                <p:cTn id="2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9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2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5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8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1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4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6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9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2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  <p:bldP spid="321" grpId="0"/>
      <p:bldP spid="322" grpId="0"/>
      <p:bldP spid="387" grpId="0"/>
      <p:bldP spid="388" grpId="0"/>
      <p:bldP spid="389" grpId="0"/>
      <p:bldP spid="390" grpId="0"/>
      <p:bldP spid="391" grpId="0"/>
      <p:bldP spid="392" grpId="0"/>
      <p:bldP spid="393" grpId="0"/>
      <p:bldP spid="394" grpId="0"/>
      <p:bldP spid="395" grpId="0"/>
      <p:bldP spid="396" grpId="0"/>
      <p:bldP spid="397" grpId="0"/>
      <p:bldP spid="398" grpId="0"/>
      <p:bldP spid="399" grpId="0"/>
      <p:bldP spid="400" grpId="0"/>
      <p:bldP spid="401" grpId="0"/>
      <p:bldP spid="402" grpId="0"/>
      <p:bldP spid="416" grpId="0"/>
      <p:bldP spid="417" grpId="0"/>
      <p:bldP spid="418" grpId="0"/>
      <p:bldP spid="419" grpId="0"/>
      <p:bldP spid="420" grpId="0"/>
      <p:bldP spid="421" grpId="0"/>
      <p:bldP spid="422" grpId="0"/>
      <p:bldP spid="423" grpId="0"/>
      <p:bldP spid="424" grpId="0"/>
      <p:bldP spid="425" grpId="0"/>
      <p:bldP spid="426" grpId="0"/>
      <p:bldP spid="427" grpId="0"/>
      <p:bldP spid="432" grpId="0"/>
      <p:bldP spid="433" grpId="0"/>
      <p:bldP spid="445" grpId="0"/>
      <p:bldP spid="446" grpId="0"/>
      <p:bldP spid="447" grpId="0"/>
      <p:bldP spid="448" grpId="0"/>
      <p:bldP spid="127" grpId="0"/>
      <p:bldP spid="126" grpId="0" animBg="1"/>
      <p:bldP spid="126" grpId="1" animBg="1"/>
      <p:bldP spid="129" grpId="0" animBg="1"/>
      <p:bldP spid="129" grpId="1" animBg="1"/>
      <p:bldP spid="131" grpId="0" animBg="1"/>
      <p:bldP spid="131" grpId="1" animBg="1"/>
      <p:bldP spid="132" grpId="0" animBg="1"/>
      <p:bldP spid="132" grpId="1" animBg="1"/>
      <p:bldP spid="134" grpId="0" animBg="1"/>
      <p:bldP spid="134" grpId="1" animBg="1"/>
      <p:bldP spid="135" grpId="0" animBg="1"/>
      <p:bldP spid="13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IN" sz="3600" dirty="0"/>
              <a:t>Bus System for 4 Registers using 4 Multiplexer</a:t>
            </a:r>
            <a:endParaRPr lang="en-US" sz="3600" dirty="0"/>
          </a:p>
        </p:txBody>
      </p:sp>
      <p:sp>
        <p:nvSpPr>
          <p:cNvPr id="111" name="Rectangle 253"/>
          <p:cNvSpPr>
            <a:spLocks noChangeArrowheads="1"/>
          </p:cNvSpPr>
          <p:nvPr/>
        </p:nvSpPr>
        <p:spPr bwMode="auto">
          <a:xfrm>
            <a:off x="266699" y="711200"/>
            <a:ext cx="14380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726670" y="1892158"/>
            <a:ext cx="1483128" cy="1546409"/>
            <a:chOff x="353836" y="1452283"/>
            <a:chExt cx="1551164" cy="1546412"/>
          </a:xfrm>
        </p:grpSpPr>
        <p:sp>
          <p:nvSpPr>
            <p:cNvPr id="218" name="Rectangle 21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3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53836" y="2629365"/>
              <a:ext cx="1538885" cy="369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27" name="Straight Arrow Connector 226"/>
          <p:cNvCxnSpPr/>
          <p:nvPr/>
        </p:nvCxnSpPr>
        <p:spPr>
          <a:xfrm flipH="1" flipV="1">
            <a:off x="954740" y="3438570"/>
            <a:ext cx="26894" cy="227254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1286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1591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19241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738410" y="5707107"/>
            <a:ext cx="1480260" cy="410128"/>
            <a:chOff x="662210" y="5764542"/>
            <a:chExt cx="1480260" cy="410128"/>
          </a:xfrm>
        </p:grpSpPr>
        <p:sp>
          <p:nvSpPr>
            <p:cNvPr id="226" name="Rectangle 225"/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1082" y="5805341"/>
              <a:ext cx="1471388" cy="369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948210" y="1892158"/>
            <a:ext cx="1471389" cy="1546409"/>
            <a:chOff x="366114" y="1452283"/>
            <a:chExt cx="1538886" cy="1546412"/>
          </a:xfrm>
        </p:grpSpPr>
        <p:sp>
          <p:nvSpPr>
            <p:cNvPr id="258" name="Rectangle 25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2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62" name="Straight Arrow Connector 261"/>
          <p:cNvCxnSpPr/>
          <p:nvPr/>
        </p:nvCxnSpPr>
        <p:spPr>
          <a:xfrm flipV="1">
            <a:off x="3496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3801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1339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9" name="Group 428"/>
          <p:cNvGrpSpPr/>
          <p:nvPr/>
        </p:nvGrpSpPr>
        <p:grpSpPr>
          <a:xfrm>
            <a:off x="2941062" y="5707107"/>
            <a:ext cx="1478538" cy="407658"/>
            <a:chOff x="2864862" y="5764542"/>
            <a:chExt cx="1478538" cy="407658"/>
          </a:xfrm>
        </p:grpSpPr>
        <p:sp>
          <p:nvSpPr>
            <p:cNvPr id="260" name="Rectangle 259"/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864862" y="579428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158010" y="1892158"/>
            <a:ext cx="1471389" cy="1546409"/>
            <a:chOff x="366114" y="1452283"/>
            <a:chExt cx="1538886" cy="1546412"/>
          </a:xfrm>
        </p:grpSpPr>
        <p:sp>
          <p:nvSpPr>
            <p:cNvPr id="267" name="Rectangle 266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1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71" name="Straight Arrow Connector 270"/>
          <p:cNvCxnSpPr/>
          <p:nvPr/>
        </p:nvCxnSpPr>
        <p:spPr>
          <a:xfrm flipV="1">
            <a:off x="5706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60108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63437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0" name="Group 429"/>
          <p:cNvGrpSpPr/>
          <p:nvPr/>
        </p:nvGrpSpPr>
        <p:grpSpPr>
          <a:xfrm>
            <a:off x="5142167" y="5707107"/>
            <a:ext cx="1487233" cy="407658"/>
            <a:chOff x="5065967" y="5764542"/>
            <a:chExt cx="1487233" cy="407658"/>
          </a:xfrm>
        </p:grpSpPr>
        <p:sp>
          <p:nvSpPr>
            <p:cNvPr id="269" name="Rectangle 268"/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065967" y="578961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291610" y="1892158"/>
            <a:ext cx="1471389" cy="1546409"/>
            <a:chOff x="366114" y="1452283"/>
            <a:chExt cx="1538886" cy="1546412"/>
          </a:xfrm>
        </p:grpSpPr>
        <p:sp>
          <p:nvSpPr>
            <p:cNvPr id="276" name="Rectangle 275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0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80" name="Straight Arrow Connector 279"/>
          <p:cNvCxnSpPr/>
          <p:nvPr/>
        </p:nvCxnSpPr>
        <p:spPr>
          <a:xfrm flipV="1">
            <a:off x="78396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44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84773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/>
          <p:cNvGrpSpPr/>
          <p:nvPr/>
        </p:nvGrpSpPr>
        <p:grpSpPr>
          <a:xfrm>
            <a:off x="7276211" y="5707107"/>
            <a:ext cx="1486789" cy="407658"/>
            <a:chOff x="7200011" y="5764542"/>
            <a:chExt cx="1486789" cy="407658"/>
          </a:xfrm>
        </p:grpSpPr>
        <p:sp>
          <p:nvSpPr>
            <p:cNvPr id="278" name="Rectangle 277"/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7200011" y="579998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444" name="Group 443"/>
          <p:cNvGrpSpPr/>
          <p:nvPr/>
        </p:nvGrpSpPr>
        <p:grpSpPr>
          <a:xfrm>
            <a:off x="76200" y="1314165"/>
            <a:ext cx="7224503" cy="1351198"/>
            <a:chOff x="0" y="1371600"/>
            <a:chExt cx="7224503" cy="1351198"/>
          </a:xfrm>
        </p:grpSpPr>
        <p:cxnSp>
          <p:nvCxnSpPr>
            <p:cNvPr id="285" name="Straight Connector 284"/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Elbow Connector 288"/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/>
            <p:nvPr/>
          </p:nvCxnSpPr>
          <p:spPr>
            <a:xfrm rot="16200000" flipH="1">
              <a:off x="6483850" y="197778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Elbow Connector 294"/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Elbow Connector 296"/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Elbow Connector 298"/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6" name="Elbow Connector 305"/>
          <p:cNvCxnSpPr>
            <a:stCxn id="276" idx="0"/>
          </p:cNvCxnSpPr>
          <p:nvPr/>
        </p:nvCxnSpPr>
        <p:spPr>
          <a:xfrm rot="5400000" flipH="1" flipV="1">
            <a:off x="8127973" y="1467803"/>
            <a:ext cx="326517" cy="522192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Elbow Connector 309"/>
          <p:cNvCxnSpPr>
            <a:stCxn id="267" idx="0"/>
          </p:cNvCxnSpPr>
          <p:nvPr/>
        </p:nvCxnSpPr>
        <p:spPr>
          <a:xfrm rot="5400000" flipH="1" flipV="1">
            <a:off x="6966314" y="306144"/>
            <a:ext cx="516234" cy="26557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Elbow Connector 312"/>
          <p:cNvCxnSpPr>
            <a:stCxn id="258" idx="0"/>
          </p:cNvCxnSpPr>
          <p:nvPr/>
        </p:nvCxnSpPr>
        <p:spPr>
          <a:xfrm rot="5400000" flipH="1" flipV="1">
            <a:off x="5756516" y="-903655"/>
            <a:ext cx="726030" cy="48655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/>
          <p:cNvCxnSpPr>
            <a:stCxn id="218" idx="0"/>
          </p:cNvCxnSpPr>
          <p:nvPr/>
        </p:nvCxnSpPr>
        <p:spPr>
          <a:xfrm rot="5400000" flipH="1" flipV="1">
            <a:off x="4547615" y="-2112557"/>
            <a:ext cx="934035" cy="70753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0" y="981291"/>
            <a:ext cx="45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25243" y="1262662"/>
            <a:ext cx="42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0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581465" y="836458"/>
            <a:ext cx="1037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4-line common bus</a:t>
            </a:r>
            <a:endParaRPr lang="en-US" b="1" baseline="-25000" dirty="0"/>
          </a:p>
        </p:txBody>
      </p:sp>
      <p:cxnSp>
        <p:nvCxnSpPr>
          <p:cNvPr id="324" name="Elbow Connector 323"/>
          <p:cNvCxnSpPr/>
          <p:nvPr/>
        </p:nvCxnSpPr>
        <p:spPr>
          <a:xfrm rot="16200000" flipV="1">
            <a:off x="1114218" y="3638854"/>
            <a:ext cx="2268542" cy="1867967"/>
          </a:xfrm>
          <a:prstGeom prst="bentConnector3">
            <a:avLst>
              <a:gd name="adj1" fmla="val 40101"/>
            </a:avLst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/>
          <p:cNvGrpSpPr/>
          <p:nvPr/>
        </p:nvGrpSpPr>
        <p:grpSpPr>
          <a:xfrm>
            <a:off x="1628273" y="3438565"/>
            <a:ext cx="3737810" cy="2261700"/>
            <a:chOff x="1552074" y="3496000"/>
            <a:chExt cx="3737810" cy="2261700"/>
          </a:xfrm>
        </p:grpSpPr>
        <p:cxnSp>
          <p:nvCxnSpPr>
            <p:cNvPr id="364" name="Straight Arrow Connector 363"/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7" name="Group 376"/>
          <p:cNvGrpSpPr/>
          <p:nvPr/>
        </p:nvGrpSpPr>
        <p:grpSpPr>
          <a:xfrm>
            <a:off x="1961147" y="3431723"/>
            <a:ext cx="5550568" cy="2268542"/>
            <a:chOff x="1552074" y="3496000"/>
            <a:chExt cx="5550568" cy="2268542"/>
          </a:xfrm>
        </p:grpSpPr>
        <p:cxnSp>
          <p:nvCxnSpPr>
            <p:cNvPr id="378" name="Straight Arrow Connector 377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TextBox 386"/>
          <p:cNvSpPr txBox="1"/>
          <p:nvPr/>
        </p:nvSpPr>
        <p:spPr>
          <a:xfrm>
            <a:off x="10668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13876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17193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3292642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3613484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3945179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5486400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5834137" y="493129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138937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6200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9408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82725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511715" y="611512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A</a:t>
            </a:r>
            <a:endParaRPr lang="en-US" sz="1600" b="1" baseline="-25000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0199" y="6125127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B</a:t>
            </a:r>
            <a:endParaRPr lang="en-US" sz="1600" b="1" baseline="-25000" dirty="0"/>
          </a:p>
        </p:txBody>
      </p:sp>
      <p:sp>
        <p:nvSpPr>
          <p:cNvPr id="401" name="TextBox 400"/>
          <p:cNvSpPr txBox="1"/>
          <p:nvPr/>
        </p:nvSpPr>
        <p:spPr>
          <a:xfrm>
            <a:off x="31533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C</a:t>
            </a:r>
            <a:endParaRPr lang="en-US" sz="1600" b="1" baseline="-25000" dirty="0"/>
          </a:p>
        </p:txBody>
      </p:sp>
      <p:sp>
        <p:nvSpPr>
          <p:cNvPr id="402" name="TextBox 401"/>
          <p:cNvSpPr txBox="1"/>
          <p:nvPr/>
        </p:nvSpPr>
        <p:spPr>
          <a:xfrm>
            <a:off x="9435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D</a:t>
            </a:r>
            <a:endParaRPr lang="en-US" sz="1600" b="1" baseline="-25000" dirty="0"/>
          </a:p>
        </p:txBody>
      </p:sp>
      <p:cxnSp>
        <p:nvCxnSpPr>
          <p:cNvPr id="404" name="Straight Arrow Connector 403"/>
          <p:cNvCxnSpPr/>
          <p:nvPr/>
        </p:nvCxnSpPr>
        <p:spPr>
          <a:xfrm flipV="1">
            <a:off x="31533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V="1">
            <a:off x="35051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 flipV="1">
            <a:off x="38391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 flipV="1">
            <a:off x="41909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 flipV="1">
            <a:off x="53781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 flipV="1">
            <a:off x="57299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/>
          <p:nvPr/>
        </p:nvCxnSpPr>
        <p:spPr>
          <a:xfrm flipV="1">
            <a:off x="60639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/>
          <p:nvPr/>
        </p:nvCxnSpPr>
        <p:spPr>
          <a:xfrm flipV="1">
            <a:off x="64157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 flipV="1">
            <a:off x="75248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78766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 flipV="1">
            <a:off x="82106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85624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/>
          <p:cNvSpPr txBox="1"/>
          <p:nvPr/>
        </p:nvSpPr>
        <p:spPr>
          <a:xfrm>
            <a:off x="29718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5197642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73152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3319537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5562600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7674969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3657600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5899484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8033084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4038600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264442" y="38524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8424937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372978" y="988949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368968" y="132583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grpSp>
        <p:nvGrpSpPr>
          <p:cNvPr id="434" name="Group 433"/>
          <p:cNvGrpSpPr/>
          <p:nvPr/>
        </p:nvGrpSpPr>
        <p:grpSpPr>
          <a:xfrm>
            <a:off x="1616010" y="3410835"/>
            <a:ext cx="3734517" cy="2289428"/>
            <a:chOff x="1552074" y="3496000"/>
            <a:chExt cx="5550568" cy="1830798"/>
          </a:xfrm>
        </p:grpSpPr>
        <p:cxnSp>
          <p:nvCxnSpPr>
            <p:cNvPr id="435" name="Straight Arrow Connector 434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57150">
              <a:solidFill>
                <a:srgbClr val="E4052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 flipH="1">
              <a:off x="7078487" y="4426442"/>
              <a:ext cx="8114" cy="900356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8" name="Straight Arrow Connector 437"/>
          <p:cNvCxnSpPr/>
          <p:nvPr/>
        </p:nvCxnSpPr>
        <p:spPr>
          <a:xfrm flipV="1">
            <a:off x="3846447" y="3414758"/>
            <a:ext cx="0" cy="459727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 flipV="1">
            <a:off x="6062876" y="3427908"/>
            <a:ext cx="0" cy="459727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 flipV="1">
            <a:off x="8217921" y="3430524"/>
            <a:ext cx="0" cy="459727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/>
          <p:cNvCxnSpPr/>
          <p:nvPr/>
        </p:nvCxnSpPr>
        <p:spPr>
          <a:xfrm flipV="1">
            <a:off x="5704209" y="5234013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 flipV="1">
            <a:off x="6004247" y="5234013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/>
          <p:cNvCxnSpPr/>
          <p:nvPr/>
        </p:nvCxnSpPr>
        <p:spPr>
          <a:xfrm flipV="1">
            <a:off x="6343637" y="5234013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>
            <a:off x="3685674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B</a:t>
            </a:r>
            <a:r>
              <a:rPr lang="en-US" b="1" baseline="-25000" dirty="0">
                <a:solidFill>
                  <a:srgbClr val="E40524"/>
                </a:solidFill>
              </a:rPr>
              <a:t>2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5911516" y="153484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B</a:t>
            </a:r>
            <a:r>
              <a:rPr lang="en-US" b="1" baseline="-25000" dirty="0">
                <a:solidFill>
                  <a:srgbClr val="E40524"/>
                </a:solidFill>
              </a:rPr>
              <a:t>1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8072011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B</a:t>
            </a:r>
            <a:r>
              <a:rPr lang="en-US" b="1" baseline="-25000" dirty="0">
                <a:solidFill>
                  <a:srgbClr val="E40524"/>
                </a:solidFill>
              </a:rPr>
              <a:t>0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1447800" y="1558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B</a:t>
            </a:r>
            <a:r>
              <a:rPr lang="en-US" b="1" baseline="-25000" dirty="0">
                <a:solidFill>
                  <a:srgbClr val="E40524"/>
                </a:solidFill>
              </a:rPr>
              <a:t>3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88168" y="1809465"/>
            <a:ext cx="186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014522"/>
                  </p:ext>
                </p:extLst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9279284" y="3214518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0</a:t>
            </a:r>
            <a:endParaRPr lang="en-IN" dirty="0"/>
          </a:p>
        </p:txBody>
      </p:sp>
      <p:sp>
        <p:nvSpPr>
          <p:cNvPr id="129" name="TextBox 128"/>
          <p:cNvSpPr txBox="1"/>
          <p:nvPr/>
        </p:nvSpPr>
        <p:spPr>
          <a:xfrm>
            <a:off x="10314570" y="3225024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1</a:t>
            </a:r>
            <a:endParaRPr lang="en-IN" dirty="0"/>
          </a:p>
        </p:txBody>
      </p:sp>
      <p:sp>
        <p:nvSpPr>
          <p:cNvPr id="130" name="TextBox 129"/>
          <p:cNvSpPr txBox="1"/>
          <p:nvPr/>
        </p:nvSpPr>
        <p:spPr>
          <a:xfrm>
            <a:off x="11344709" y="3200890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45" grpId="0"/>
      <p:bldP spid="446" grpId="0"/>
      <p:bldP spid="447" grpId="0"/>
      <p:bldP spid="448" grpId="0"/>
      <p:bldP spid="4" grpId="0"/>
      <p:bldP spid="129" grpId="0"/>
      <p:bldP spid="1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IN" sz="3600" dirty="0"/>
              <a:t>Bus System for 4 Registers using 4 Multiplexer</a:t>
            </a:r>
            <a:endParaRPr lang="en-US" sz="3600" dirty="0"/>
          </a:p>
        </p:txBody>
      </p:sp>
      <p:sp>
        <p:nvSpPr>
          <p:cNvPr id="111" name="Rectangle 253"/>
          <p:cNvSpPr>
            <a:spLocks noChangeArrowheads="1"/>
          </p:cNvSpPr>
          <p:nvPr/>
        </p:nvSpPr>
        <p:spPr bwMode="auto">
          <a:xfrm>
            <a:off x="266699" y="711200"/>
            <a:ext cx="14380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726670" y="1892158"/>
            <a:ext cx="1483128" cy="1546409"/>
            <a:chOff x="353836" y="1452283"/>
            <a:chExt cx="1551164" cy="1546412"/>
          </a:xfrm>
        </p:grpSpPr>
        <p:sp>
          <p:nvSpPr>
            <p:cNvPr id="218" name="Rectangle 21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3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53836" y="2629365"/>
              <a:ext cx="1538885" cy="369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27" name="Straight Arrow Connector 226"/>
          <p:cNvCxnSpPr/>
          <p:nvPr/>
        </p:nvCxnSpPr>
        <p:spPr>
          <a:xfrm flipH="1" flipV="1">
            <a:off x="954740" y="3438570"/>
            <a:ext cx="26894" cy="227254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1286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1591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19241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738410" y="5707107"/>
            <a:ext cx="1480260" cy="410128"/>
            <a:chOff x="662210" y="5764542"/>
            <a:chExt cx="1480260" cy="410128"/>
          </a:xfrm>
        </p:grpSpPr>
        <p:sp>
          <p:nvSpPr>
            <p:cNvPr id="226" name="Rectangle 225"/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1082" y="5805341"/>
              <a:ext cx="1471388" cy="369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948210" y="1892158"/>
            <a:ext cx="1471389" cy="1546409"/>
            <a:chOff x="366114" y="1452283"/>
            <a:chExt cx="1538886" cy="1546412"/>
          </a:xfrm>
        </p:grpSpPr>
        <p:sp>
          <p:nvSpPr>
            <p:cNvPr id="258" name="Rectangle 25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2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62" name="Straight Arrow Connector 261"/>
          <p:cNvCxnSpPr/>
          <p:nvPr/>
        </p:nvCxnSpPr>
        <p:spPr>
          <a:xfrm flipV="1">
            <a:off x="3496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3801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1339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9" name="Group 428"/>
          <p:cNvGrpSpPr/>
          <p:nvPr/>
        </p:nvGrpSpPr>
        <p:grpSpPr>
          <a:xfrm>
            <a:off x="2941062" y="5707107"/>
            <a:ext cx="1478538" cy="407658"/>
            <a:chOff x="2864862" y="5764542"/>
            <a:chExt cx="1478538" cy="407658"/>
          </a:xfrm>
        </p:grpSpPr>
        <p:sp>
          <p:nvSpPr>
            <p:cNvPr id="260" name="Rectangle 259"/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864862" y="579428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158010" y="1892158"/>
            <a:ext cx="1471389" cy="1546409"/>
            <a:chOff x="366114" y="1452283"/>
            <a:chExt cx="1538886" cy="1546412"/>
          </a:xfrm>
        </p:grpSpPr>
        <p:sp>
          <p:nvSpPr>
            <p:cNvPr id="267" name="Rectangle 266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1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71" name="Straight Arrow Connector 270"/>
          <p:cNvCxnSpPr/>
          <p:nvPr/>
        </p:nvCxnSpPr>
        <p:spPr>
          <a:xfrm flipV="1">
            <a:off x="5706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60108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63437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0" name="Group 429"/>
          <p:cNvGrpSpPr/>
          <p:nvPr/>
        </p:nvGrpSpPr>
        <p:grpSpPr>
          <a:xfrm>
            <a:off x="5142167" y="5707107"/>
            <a:ext cx="1487233" cy="407658"/>
            <a:chOff x="5065967" y="5764542"/>
            <a:chExt cx="1487233" cy="407658"/>
          </a:xfrm>
        </p:grpSpPr>
        <p:sp>
          <p:nvSpPr>
            <p:cNvPr id="269" name="Rectangle 268"/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065967" y="578961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291610" y="1892158"/>
            <a:ext cx="1471389" cy="1546409"/>
            <a:chOff x="366114" y="1452283"/>
            <a:chExt cx="1538886" cy="1546412"/>
          </a:xfrm>
        </p:grpSpPr>
        <p:sp>
          <p:nvSpPr>
            <p:cNvPr id="276" name="Rectangle 275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0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80" name="Straight Arrow Connector 279"/>
          <p:cNvCxnSpPr/>
          <p:nvPr/>
        </p:nvCxnSpPr>
        <p:spPr>
          <a:xfrm flipV="1">
            <a:off x="78396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44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84773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/>
          <p:cNvGrpSpPr/>
          <p:nvPr/>
        </p:nvGrpSpPr>
        <p:grpSpPr>
          <a:xfrm>
            <a:off x="7276211" y="5707107"/>
            <a:ext cx="1486789" cy="407658"/>
            <a:chOff x="7200011" y="5764542"/>
            <a:chExt cx="1486789" cy="407658"/>
          </a:xfrm>
        </p:grpSpPr>
        <p:sp>
          <p:nvSpPr>
            <p:cNvPr id="278" name="Rectangle 277"/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7200011" y="579998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444" name="Group 443"/>
          <p:cNvGrpSpPr/>
          <p:nvPr/>
        </p:nvGrpSpPr>
        <p:grpSpPr>
          <a:xfrm>
            <a:off x="76200" y="1314165"/>
            <a:ext cx="7224503" cy="1351198"/>
            <a:chOff x="0" y="1371600"/>
            <a:chExt cx="7224503" cy="1351198"/>
          </a:xfrm>
        </p:grpSpPr>
        <p:cxnSp>
          <p:nvCxnSpPr>
            <p:cNvPr id="285" name="Straight Connector 284"/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Elbow Connector 288"/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/>
            <p:nvPr/>
          </p:nvCxnSpPr>
          <p:spPr>
            <a:xfrm rot="16200000" flipH="1">
              <a:off x="6483850" y="197778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Elbow Connector 294"/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Elbow Connector 296"/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Elbow Connector 298"/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6" name="Elbow Connector 305"/>
          <p:cNvCxnSpPr>
            <a:stCxn id="276" idx="0"/>
          </p:cNvCxnSpPr>
          <p:nvPr/>
        </p:nvCxnSpPr>
        <p:spPr>
          <a:xfrm rot="5400000" flipH="1" flipV="1">
            <a:off x="8127973" y="1467803"/>
            <a:ext cx="326517" cy="522192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Elbow Connector 309"/>
          <p:cNvCxnSpPr>
            <a:stCxn id="267" idx="0"/>
          </p:cNvCxnSpPr>
          <p:nvPr/>
        </p:nvCxnSpPr>
        <p:spPr>
          <a:xfrm rot="5400000" flipH="1" flipV="1">
            <a:off x="6966314" y="306144"/>
            <a:ext cx="516234" cy="26557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Elbow Connector 312"/>
          <p:cNvCxnSpPr>
            <a:stCxn id="258" idx="0"/>
          </p:cNvCxnSpPr>
          <p:nvPr/>
        </p:nvCxnSpPr>
        <p:spPr>
          <a:xfrm rot="5400000" flipH="1" flipV="1">
            <a:off x="5756516" y="-903655"/>
            <a:ext cx="726030" cy="48655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/>
          <p:cNvCxnSpPr>
            <a:stCxn id="218" idx="0"/>
          </p:cNvCxnSpPr>
          <p:nvPr/>
        </p:nvCxnSpPr>
        <p:spPr>
          <a:xfrm rot="5400000" flipH="1" flipV="1">
            <a:off x="4547615" y="-2112557"/>
            <a:ext cx="934035" cy="70753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0" y="981291"/>
            <a:ext cx="45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25243" y="1262662"/>
            <a:ext cx="42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0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581465" y="836458"/>
            <a:ext cx="1037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4-line common bus</a:t>
            </a:r>
            <a:endParaRPr lang="en-US" b="1" baseline="-25000" dirty="0"/>
          </a:p>
        </p:txBody>
      </p:sp>
      <p:cxnSp>
        <p:nvCxnSpPr>
          <p:cNvPr id="324" name="Elbow Connector 323"/>
          <p:cNvCxnSpPr/>
          <p:nvPr/>
        </p:nvCxnSpPr>
        <p:spPr>
          <a:xfrm rot="16200000" flipV="1">
            <a:off x="1114218" y="3638854"/>
            <a:ext cx="2268542" cy="1867967"/>
          </a:xfrm>
          <a:prstGeom prst="bentConnector3">
            <a:avLst>
              <a:gd name="adj1" fmla="val 40101"/>
            </a:avLst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/>
          <p:cNvGrpSpPr/>
          <p:nvPr/>
        </p:nvGrpSpPr>
        <p:grpSpPr>
          <a:xfrm>
            <a:off x="1628273" y="3438565"/>
            <a:ext cx="3737810" cy="2261700"/>
            <a:chOff x="1552074" y="3496000"/>
            <a:chExt cx="3737810" cy="2261700"/>
          </a:xfrm>
        </p:grpSpPr>
        <p:cxnSp>
          <p:nvCxnSpPr>
            <p:cNvPr id="364" name="Straight Arrow Connector 363"/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7" name="Group 376"/>
          <p:cNvGrpSpPr/>
          <p:nvPr/>
        </p:nvGrpSpPr>
        <p:grpSpPr>
          <a:xfrm>
            <a:off x="1961147" y="3431723"/>
            <a:ext cx="5550568" cy="2268542"/>
            <a:chOff x="1552074" y="3496000"/>
            <a:chExt cx="5550568" cy="2268542"/>
          </a:xfrm>
        </p:grpSpPr>
        <p:cxnSp>
          <p:nvCxnSpPr>
            <p:cNvPr id="378" name="Straight Arrow Connector 377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TextBox 386"/>
          <p:cNvSpPr txBox="1"/>
          <p:nvPr/>
        </p:nvSpPr>
        <p:spPr>
          <a:xfrm>
            <a:off x="10668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13876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17193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3292642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3613484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3945179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5486400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5834137" y="493129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138937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6200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9408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82725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511715" y="611512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A</a:t>
            </a:r>
            <a:endParaRPr lang="en-US" sz="1600" b="1" baseline="-25000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0199" y="6125127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B</a:t>
            </a:r>
            <a:endParaRPr lang="en-US" sz="1600" b="1" baseline="-25000" dirty="0"/>
          </a:p>
        </p:txBody>
      </p:sp>
      <p:sp>
        <p:nvSpPr>
          <p:cNvPr id="401" name="TextBox 400"/>
          <p:cNvSpPr txBox="1"/>
          <p:nvPr/>
        </p:nvSpPr>
        <p:spPr>
          <a:xfrm>
            <a:off x="31533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C</a:t>
            </a:r>
            <a:endParaRPr lang="en-US" sz="1600" b="1" baseline="-25000" dirty="0"/>
          </a:p>
        </p:txBody>
      </p:sp>
      <p:sp>
        <p:nvSpPr>
          <p:cNvPr id="402" name="TextBox 401"/>
          <p:cNvSpPr txBox="1"/>
          <p:nvPr/>
        </p:nvSpPr>
        <p:spPr>
          <a:xfrm>
            <a:off x="9435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D</a:t>
            </a:r>
            <a:endParaRPr lang="en-US" sz="1600" b="1" baseline="-25000" dirty="0"/>
          </a:p>
        </p:txBody>
      </p:sp>
      <p:cxnSp>
        <p:nvCxnSpPr>
          <p:cNvPr id="404" name="Straight Arrow Connector 403"/>
          <p:cNvCxnSpPr/>
          <p:nvPr/>
        </p:nvCxnSpPr>
        <p:spPr>
          <a:xfrm flipV="1">
            <a:off x="31533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V="1">
            <a:off x="35051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 flipV="1">
            <a:off x="38391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 flipV="1">
            <a:off x="41909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 flipV="1">
            <a:off x="53781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 flipV="1">
            <a:off x="57299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/>
          <p:nvPr/>
        </p:nvCxnSpPr>
        <p:spPr>
          <a:xfrm flipV="1">
            <a:off x="60639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/>
          <p:nvPr/>
        </p:nvCxnSpPr>
        <p:spPr>
          <a:xfrm flipV="1">
            <a:off x="64157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 flipV="1">
            <a:off x="75248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78766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 flipV="1">
            <a:off x="82106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85624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/>
          <p:cNvSpPr txBox="1"/>
          <p:nvPr/>
        </p:nvSpPr>
        <p:spPr>
          <a:xfrm>
            <a:off x="29718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5197642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73152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3319537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5562600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7674969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3657600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5899484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8033084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4038600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264442" y="38524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8424937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372978" y="988949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368968" y="132583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grpSp>
        <p:nvGrpSpPr>
          <p:cNvPr id="434" name="Group 433"/>
          <p:cNvGrpSpPr/>
          <p:nvPr/>
        </p:nvGrpSpPr>
        <p:grpSpPr>
          <a:xfrm>
            <a:off x="1293245" y="3409042"/>
            <a:ext cx="1916397" cy="2311446"/>
            <a:chOff x="1552074" y="3496000"/>
            <a:chExt cx="5550568" cy="1527609"/>
          </a:xfrm>
        </p:grpSpPr>
        <p:cxnSp>
          <p:nvCxnSpPr>
            <p:cNvPr id="435" name="Straight Arrow Connector 434"/>
            <p:cNvCxnSpPr/>
            <p:nvPr/>
          </p:nvCxnSpPr>
          <p:spPr>
            <a:xfrm flipV="1">
              <a:off x="1607646" y="3496000"/>
              <a:ext cx="0" cy="930442"/>
            </a:xfrm>
            <a:prstGeom prst="straightConnector1">
              <a:avLst/>
            </a:prstGeom>
            <a:ln w="57150">
              <a:solidFill>
                <a:srgbClr val="E40524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1552074" y="4417422"/>
              <a:ext cx="5550568" cy="0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 flipH="1">
              <a:off x="6999427" y="4408653"/>
              <a:ext cx="8113" cy="614956"/>
            </a:xfrm>
            <a:prstGeom prst="line">
              <a:avLst/>
            </a:prstGeom>
            <a:ln w="57150">
              <a:solidFill>
                <a:srgbClr val="E40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8" name="Straight Arrow Connector 437"/>
          <p:cNvCxnSpPr/>
          <p:nvPr/>
        </p:nvCxnSpPr>
        <p:spPr>
          <a:xfrm flipV="1">
            <a:off x="3501713" y="3426288"/>
            <a:ext cx="0" cy="459727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 flipV="1">
            <a:off x="5731790" y="3444568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 flipV="1">
            <a:off x="7886835" y="3433536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/>
          <p:cNvCxnSpPr/>
          <p:nvPr/>
        </p:nvCxnSpPr>
        <p:spPr>
          <a:xfrm flipV="1">
            <a:off x="3494899" y="5247661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 flipV="1">
            <a:off x="3808585" y="5234013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/>
          <p:cNvCxnSpPr/>
          <p:nvPr/>
        </p:nvCxnSpPr>
        <p:spPr>
          <a:xfrm flipV="1">
            <a:off x="4147975" y="5247661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>
            <a:off x="3685674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C</a:t>
            </a:r>
            <a:r>
              <a:rPr lang="en-US" b="1" baseline="-25000" dirty="0">
                <a:solidFill>
                  <a:srgbClr val="E40524"/>
                </a:solidFill>
              </a:rPr>
              <a:t>2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5911516" y="153484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C</a:t>
            </a:r>
            <a:r>
              <a:rPr lang="en-US" b="1" baseline="-25000" dirty="0">
                <a:solidFill>
                  <a:srgbClr val="E40524"/>
                </a:solidFill>
              </a:rPr>
              <a:t>1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8072011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C</a:t>
            </a:r>
            <a:r>
              <a:rPr lang="en-US" b="1" baseline="-25000" dirty="0">
                <a:solidFill>
                  <a:srgbClr val="E40524"/>
                </a:solidFill>
              </a:rPr>
              <a:t>0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1447800" y="1558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C</a:t>
            </a:r>
            <a:r>
              <a:rPr lang="en-US" b="1" baseline="-25000" dirty="0">
                <a:solidFill>
                  <a:srgbClr val="E40524"/>
                </a:solidFill>
              </a:rPr>
              <a:t>3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88168" y="1743473"/>
            <a:ext cx="186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5863690"/>
                  </p:ext>
                </p:extLst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9279284" y="3687495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1</a:t>
            </a:r>
            <a:endParaRPr lang="en-IN" dirty="0"/>
          </a:p>
        </p:txBody>
      </p:sp>
      <p:sp>
        <p:nvSpPr>
          <p:cNvPr id="129" name="TextBox 128"/>
          <p:cNvSpPr txBox="1"/>
          <p:nvPr/>
        </p:nvSpPr>
        <p:spPr>
          <a:xfrm>
            <a:off x="10314570" y="3698001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0</a:t>
            </a:r>
            <a:endParaRPr lang="en-IN" dirty="0"/>
          </a:p>
        </p:txBody>
      </p:sp>
      <p:sp>
        <p:nvSpPr>
          <p:cNvPr id="130" name="TextBox 129"/>
          <p:cNvSpPr txBox="1"/>
          <p:nvPr/>
        </p:nvSpPr>
        <p:spPr>
          <a:xfrm>
            <a:off x="11360475" y="3673867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80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45" grpId="0"/>
      <p:bldP spid="446" grpId="0"/>
      <p:bldP spid="447" grpId="0"/>
      <p:bldP spid="448" grpId="0"/>
      <p:bldP spid="4" grpId="0"/>
      <p:bldP spid="129" grpId="0"/>
      <p:bldP spid="1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>
            <a:normAutofit/>
          </a:bodyPr>
          <a:lstStyle/>
          <a:p>
            <a:r>
              <a:rPr lang="en-IN" sz="3600" dirty="0"/>
              <a:t>Bus System for 4 Registers using 4 Multiplexer</a:t>
            </a:r>
            <a:endParaRPr lang="en-US" sz="3600" dirty="0"/>
          </a:p>
        </p:txBody>
      </p:sp>
      <p:sp>
        <p:nvSpPr>
          <p:cNvPr id="111" name="Rectangle 253"/>
          <p:cNvSpPr>
            <a:spLocks noChangeArrowheads="1"/>
          </p:cNvSpPr>
          <p:nvPr/>
        </p:nvSpPr>
        <p:spPr bwMode="auto">
          <a:xfrm>
            <a:off x="266699" y="711200"/>
            <a:ext cx="143803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55" name="Group 254"/>
          <p:cNvGrpSpPr/>
          <p:nvPr/>
        </p:nvGrpSpPr>
        <p:grpSpPr>
          <a:xfrm>
            <a:off x="726670" y="1892158"/>
            <a:ext cx="1483128" cy="1546409"/>
            <a:chOff x="353836" y="1452283"/>
            <a:chExt cx="1551164" cy="1546412"/>
          </a:xfrm>
        </p:grpSpPr>
        <p:sp>
          <p:nvSpPr>
            <p:cNvPr id="218" name="Rectangle 21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3</a:t>
              </a:r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353836" y="2629365"/>
              <a:ext cx="1538885" cy="369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27" name="Straight Arrow Connector 226"/>
          <p:cNvCxnSpPr/>
          <p:nvPr/>
        </p:nvCxnSpPr>
        <p:spPr>
          <a:xfrm flipH="1" flipV="1">
            <a:off x="954740" y="3438570"/>
            <a:ext cx="26894" cy="227254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1286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V="1">
            <a:off x="1591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V="1">
            <a:off x="19241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8" name="Group 427"/>
          <p:cNvGrpSpPr/>
          <p:nvPr/>
        </p:nvGrpSpPr>
        <p:grpSpPr>
          <a:xfrm>
            <a:off x="738410" y="5707107"/>
            <a:ext cx="1480260" cy="410128"/>
            <a:chOff x="662210" y="5764542"/>
            <a:chExt cx="1480260" cy="410128"/>
          </a:xfrm>
        </p:grpSpPr>
        <p:sp>
          <p:nvSpPr>
            <p:cNvPr id="226" name="Rectangle 225"/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671082" y="5805341"/>
              <a:ext cx="1471388" cy="369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2948210" y="1892158"/>
            <a:ext cx="1471389" cy="1546409"/>
            <a:chOff x="366114" y="1452283"/>
            <a:chExt cx="1538886" cy="1546412"/>
          </a:xfrm>
        </p:grpSpPr>
        <p:sp>
          <p:nvSpPr>
            <p:cNvPr id="258" name="Rectangle 257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2</a:t>
              </a: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62" name="Straight Arrow Connector 261"/>
          <p:cNvCxnSpPr/>
          <p:nvPr/>
        </p:nvCxnSpPr>
        <p:spPr>
          <a:xfrm flipV="1">
            <a:off x="34962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/>
          <p:cNvCxnSpPr/>
          <p:nvPr/>
        </p:nvCxnSpPr>
        <p:spPr>
          <a:xfrm flipV="1">
            <a:off x="3801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/>
          <p:cNvCxnSpPr/>
          <p:nvPr/>
        </p:nvCxnSpPr>
        <p:spPr>
          <a:xfrm flipV="1">
            <a:off x="41339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9" name="Group 428"/>
          <p:cNvGrpSpPr/>
          <p:nvPr/>
        </p:nvGrpSpPr>
        <p:grpSpPr>
          <a:xfrm>
            <a:off x="2941062" y="5707107"/>
            <a:ext cx="1478538" cy="407658"/>
            <a:chOff x="2864862" y="5764542"/>
            <a:chExt cx="1478538" cy="407658"/>
          </a:xfrm>
        </p:grpSpPr>
        <p:sp>
          <p:nvSpPr>
            <p:cNvPr id="260" name="Rectangle 259"/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2864862" y="579428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5158010" y="1892158"/>
            <a:ext cx="1471389" cy="1546409"/>
            <a:chOff x="366114" y="1452283"/>
            <a:chExt cx="1538886" cy="1546412"/>
          </a:xfrm>
        </p:grpSpPr>
        <p:sp>
          <p:nvSpPr>
            <p:cNvPr id="267" name="Rectangle 266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1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71" name="Straight Arrow Connector 270"/>
          <p:cNvCxnSpPr/>
          <p:nvPr/>
        </p:nvCxnSpPr>
        <p:spPr>
          <a:xfrm flipV="1">
            <a:off x="57060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/>
          <p:nvPr/>
        </p:nvCxnSpPr>
        <p:spPr>
          <a:xfrm flipV="1">
            <a:off x="60108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 flipV="1">
            <a:off x="63437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0" name="Group 429"/>
          <p:cNvGrpSpPr/>
          <p:nvPr/>
        </p:nvGrpSpPr>
        <p:grpSpPr>
          <a:xfrm>
            <a:off x="5142167" y="5707107"/>
            <a:ext cx="1487233" cy="407658"/>
            <a:chOff x="5065967" y="5764542"/>
            <a:chExt cx="1487233" cy="407658"/>
          </a:xfrm>
        </p:grpSpPr>
        <p:sp>
          <p:nvSpPr>
            <p:cNvPr id="269" name="Rectangle 268"/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065967" y="5789619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7291610" y="1892158"/>
            <a:ext cx="1471389" cy="1546409"/>
            <a:chOff x="366114" y="1452283"/>
            <a:chExt cx="1538886" cy="1546412"/>
          </a:xfrm>
        </p:grpSpPr>
        <p:sp>
          <p:nvSpPr>
            <p:cNvPr id="276" name="Rectangle 275"/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4 x 1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MUX 0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cxnSp>
        <p:nvCxnSpPr>
          <p:cNvPr id="280" name="Straight Arrow Connector 279"/>
          <p:cNvCxnSpPr/>
          <p:nvPr/>
        </p:nvCxnSpPr>
        <p:spPr>
          <a:xfrm flipV="1">
            <a:off x="78396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/>
          <p:cNvCxnSpPr/>
          <p:nvPr/>
        </p:nvCxnSpPr>
        <p:spPr>
          <a:xfrm flipV="1">
            <a:off x="8144434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/>
          <p:cNvCxnSpPr/>
          <p:nvPr/>
        </p:nvCxnSpPr>
        <p:spPr>
          <a:xfrm flipV="1">
            <a:off x="8477308" y="5247661"/>
            <a:ext cx="0" cy="4634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1" name="Group 430"/>
          <p:cNvGrpSpPr/>
          <p:nvPr/>
        </p:nvGrpSpPr>
        <p:grpSpPr>
          <a:xfrm>
            <a:off x="7276211" y="5707107"/>
            <a:ext cx="1486789" cy="407658"/>
            <a:chOff x="7200011" y="5764542"/>
            <a:chExt cx="1486789" cy="407658"/>
          </a:xfrm>
        </p:grpSpPr>
        <p:sp>
          <p:nvSpPr>
            <p:cNvPr id="278" name="Rectangle 277"/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TextBox 282"/>
            <p:cNvSpPr txBox="1"/>
            <p:nvPr/>
          </p:nvSpPr>
          <p:spPr>
            <a:xfrm>
              <a:off x="7200011" y="579998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3    2    1    0</a:t>
              </a:r>
            </a:p>
          </p:txBody>
        </p:sp>
      </p:grpSp>
      <p:grpSp>
        <p:nvGrpSpPr>
          <p:cNvPr id="444" name="Group 443"/>
          <p:cNvGrpSpPr/>
          <p:nvPr/>
        </p:nvGrpSpPr>
        <p:grpSpPr>
          <a:xfrm>
            <a:off x="76200" y="1314165"/>
            <a:ext cx="7224503" cy="1351198"/>
            <a:chOff x="0" y="1371600"/>
            <a:chExt cx="7224503" cy="1351198"/>
          </a:xfrm>
        </p:grpSpPr>
        <p:cxnSp>
          <p:nvCxnSpPr>
            <p:cNvPr id="285" name="Straight Connector 284"/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Elbow Connector 288"/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Elbow Connector 291"/>
            <p:cNvCxnSpPr/>
            <p:nvPr/>
          </p:nvCxnSpPr>
          <p:spPr>
            <a:xfrm rot="16200000" flipH="1">
              <a:off x="6483850" y="197778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Elbow Connector 293"/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Elbow Connector 294"/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Elbow Connector 295"/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Elbow Connector 296"/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Elbow Connector 297"/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Elbow Connector 298"/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38100">
              <a:solidFill>
                <a:schemeClr val="tx1"/>
              </a:solidFill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6" name="Elbow Connector 305"/>
          <p:cNvCxnSpPr>
            <a:stCxn id="276" idx="0"/>
          </p:cNvCxnSpPr>
          <p:nvPr/>
        </p:nvCxnSpPr>
        <p:spPr>
          <a:xfrm rot="5400000" flipH="1" flipV="1">
            <a:off x="8127973" y="1467803"/>
            <a:ext cx="326517" cy="522192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Elbow Connector 309"/>
          <p:cNvCxnSpPr>
            <a:stCxn id="267" idx="0"/>
          </p:cNvCxnSpPr>
          <p:nvPr/>
        </p:nvCxnSpPr>
        <p:spPr>
          <a:xfrm rot="5400000" flipH="1" flipV="1">
            <a:off x="6966314" y="306144"/>
            <a:ext cx="516234" cy="26557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Elbow Connector 312"/>
          <p:cNvCxnSpPr>
            <a:stCxn id="258" idx="0"/>
          </p:cNvCxnSpPr>
          <p:nvPr/>
        </p:nvCxnSpPr>
        <p:spPr>
          <a:xfrm rot="5400000" flipH="1" flipV="1">
            <a:off x="5756516" y="-903655"/>
            <a:ext cx="726030" cy="48655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Elbow Connector 316"/>
          <p:cNvCxnSpPr>
            <a:stCxn id="218" idx="0"/>
          </p:cNvCxnSpPr>
          <p:nvPr/>
        </p:nvCxnSpPr>
        <p:spPr>
          <a:xfrm rot="5400000" flipH="1" flipV="1">
            <a:off x="4547615" y="-2112557"/>
            <a:ext cx="934035" cy="7075395"/>
          </a:xfrm>
          <a:prstGeom prst="bentConnector2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0" y="981291"/>
            <a:ext cx="45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25243" y="1262662"/>
            <a:ext cx="42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baseline="-25000" dirty="0"/>
              <a:t>0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8581465" y="836458"/>
            <a:ext cx="1037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4-line common bus</a:t>
            </a:r>
            <a:endParaRPr lang="en-US" b="1" baseline="-25000" dirty="0"/>
          </a:p>
        </p:txBody>
      </p:sp>
      <p:cxnSp>
        <p:nvCxnSpPr>
          <p:cNvPr id="324" name="Elbow Connector 323"/>
          <p:cNvCxnSpPr/>
          <p:nvPr/>
        </p:nvCxnSpPr>
        <p:spPr>
          <a:xfrm rot="16200000" flipV="1">
            <a:off x="1114218" y="3638854"/>
            <a:ext cx="2268542" cy="1867967"/>
          </a:xfrm>
          <a:prstGeom prst="bentConnector3">
            <a:avLst>
              <a:gd name="adj1" fmla="val 40101"/>
            </a:avLst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/>
          <p:cNvGrpSpPr/>
          <p:nvPr/>
        </p:nvGrpSpPr>
        <p:grpSpPr>
          <a:xfrm>
            <a:off x="1628273" y="3438565"/>
            <a:ext cx="3737810" cy="2261700"/>
            <a:chOff x="1552074" y="3496000"/>
            <a:chExt cx="3737810" cy="2261700"/>
          </a:xfrm>
        </p:grpSpPr>
        <p:cxnSp>
          <p:nvCxnSpPr>
            <p:cNvPr id="364" name="Straight Arrow Connector 363"/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7" name="Group 376"/>
          <p:cNvGrpSpPr/>
          <p:nvPr/>
        </p:nvGrpSpPr>
        <p:grpSpPr>
          <a:xfrm>
            <a:off x="1961147" y="3431723"/>
            <a:ext cx="5550568" cy="2268542"/>
            <a:chOff x="1552074" y="3496000"/>
            <a:chExt cx="5550568" cy="2268542"/>
          </a:xfrm>
        </p:grpSpPr>
        <p:cxnSp>
          <p:nvCxnSpPr>
            <p:cNvPr id="378" name="Straight Arrow Connector 377"/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7" name="TextBox 386"/>
          <p:cNvSpPr txBox="1"/>
          <p:nvPr/>
        </p:nvSpPr>
        <p:spPr>
          <a:xfrm>
            <a:off x="10668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13876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389" name="TextBox 388"/>
          <p:cNvSpPr txBox="1"/>
          <p:nvPr/>
        </p:nvSpPr>
        <p:spPr>
          <a:xfrm>
            <a:off x="17193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390" name="TextBox 389"/>
          <p:cNvSpPr txBox="1"/>
          <p:nvPr/>
        </p:nvSpPr>
        <p:spPr>
          <a:xfrm>
            <a:off x="3292642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391" name="TextBox 390"/>
          <p:cNvSpPr txBox="1"/>
          <p:nvPr/>
        </p:nvSpPr>
        <p:spPr>
          <a:xfrm>
            <a:off x="3613484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392" name="TextBox 391"/>
          <p:cNvSpPr txBox="1"/>
          <p:nvPr/>
        </p:nvSpPr>
        <p:spPr>
          <a:xfrm>
            <a:off x="3945179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393" name="TextBox 392"/>
          <p:cNvSpPr txBox="1"/>
          <p:nvPr/>
        </p:nvSpPr>
        <p:spPr>
          <a:xfrm>
            <a:off x="5486400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394" name="TextBox 393"/>
          <p:cNvSpPr txBox="1"/>
          <p:nvPr/>
        </p:nvSpPr>
        <p:spPr>
          <a:xfrm>
            <a:off x="5834137" y="493129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395" name="TextBox 394"/>
          <p:cNvSpPr txBox="1"/>
          <p:nvPr/>
        </p:nvSpPr>
        <p:spPr>
          <a:xfrm>
            <a:off x="6138937" y="493968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396" name="TextBox 395"/>
          <p:cNvSpPr txBox="1"/>
          <p:nvPr/>
        </p:nvSpPr>
        <p:spPr>
          <a:xfrm>
            <a:off x="7620000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7940842" y="49353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8272537" y="49276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399" name="TextBox 398"/>
          <p:cNvSpPr txBox="1"/>
          <p:nvPr/>
        </p:nvSpPr>
        <p:spPr>
          <a:xfrm>
            <a:off x="7511715" y="611512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A</a:t>
            </a:r>
            <a:endParaRPr lang="en-US" sz="1600" b="1" baseline="-25000" dirty="0"/>
          </a:p>
        </p:txBody>
      </p:sp>
      <p:sp>
        <p:nvSpPr>
          <p:cNvPr id="400" name="TextBox 399"/>
          <p:cNvSpPr txBox="1"/>
          <p:nvPr/>
        </p:nvSpPr>
        <p:spPr>
          <a:xfrm>
            <a:off x="5410199" y="6125127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B</a:t>
            </a:r>
            <a:endParaRPr lang="en-US" sz="1600" b="1" baseline="-25000" dirty="0"/>
          </a:p>
        </p:txBody>
      </p:sp>
      <p:sp>
        <p:nvSpPr>
          <p:cNvPr id="401" name="TextBox 400"/>
          <p:cNvSpPr txBox="1"/>
          <p:nvPr/>
        </p:nvSpPr>
        <p:spPr>
          <a:xfrm>
            <a:off x="31533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C</a:t>
            </a:r>
            <a:endParaRPr lang="en-US" sz="1600" b="1" baseline="-25000" dirty="0"/>
          </a:p>
        </p:txBody>
      </p:sp>
      <p:sp>
        <p:nvSpPr>
          <p:cNvPr id="402" name="TextBox 401"/>
          <p:cNvSpPr txBox="1"/>
          <p:nvPr/>
        </p:nvSpPr>
        <p:spPr>
          <a:xfrm>
            <a:off x="943531" y="6114765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Register D</a:t>
            </a:r>
            <a:endParaRPr lang="en-US" sz="1600" b="1" baseline="-25000" dirty="0"/>
          </a:p>
        </p:txBody>
      </p:sp>
      <p:cxnSp>
        <p:nvCxnSpPr>
          <p:cNvPr id="404" name="Straight Arrow Connector 403"/>
          <p:cNvCxnSpPr/>
          <p:nvPr/>
        </p:nvCxnSpPr>
        <p:spPr>
          <a:xfrm flipV="1">
            <a:off x="31533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Arrow Connector 404"/>
          <p:cNvCxnSpPr/>
          <p:nvPr/>
        </p:nvCxnSpPr>
        <p:spPr>
          <a:xfrm flipV="1">
            <a:off x="35051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/>
          <p:cNvCxnSpPr/>
          <p:nvPr/>
        </p:nvCxnSpPr>
        <p:spPr>
          <a:xfrm flipV="1">
            <a:off x="3839131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/>
          <p:cNvCxnSpPr/>
          <p:nvPr/>
        </p:nvCxnSpPr>
        <p:spPr>
          <a:xfrm flipV="1">
            <a:off x="4190999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Arrow Connector 407"/>
          <p:cNvCxnSpPr/>
          <p:nvPr/>
        </p:nvCxnSpPr>
        <p:spPr>
          <a:xfrm flipV="1">
            <a:off x="53781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/>
          <p:cNvCxnSpPr/>
          <p:nvPr/>
        </p:nvCxnSpPr>
        <p:spPr>
          <a:xfrm flipV="1">
            <a:off x="57299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Arrow Connector 409"/>
          <p:cNvCxnSpPr/>
          <p:nvPr/>
        </p:nvCxnSpPr>
        <p:spPr>
          <a:xfrm flipV="1">
            <a:off x="606391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Arrow Connector 410"/>
          <p:cNvCxnSpPr/>
          <p:nvPr/>
        </p:nvCxnSpPr>
        <p:spPr>
          <a:xfrm flipV="1">
            <a:off x="641578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/>
          <p:cNvCxnSpPr/>
          <p:nvPr/>
        </p:nvCxnSpPr>
        <p:spPr>
          <a:xfrm flipV="1">
            <a:off x="75248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/>
          <p:cNvCxnSpPr/>
          <p:nvPr/>
        </p:nvCxnSpPr>
        <p:spPr>
          <a:xfrm flipV="1">
            <a:off x="78766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/>
          <p:nvPr/>
        </p:nvCxnSpPr>
        <p:spPr>
          <a:xfrm flipV="1">
            <a:off x="8210605" y="3445351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/>
          <p:cNvCxnSpPr/>
          <p:nvPr/>
        </p:nvCxnSpPr>
        <p:spPr>
          <a:xfrm flipV="1">
            <a:off x="8562473" y="3438509"/>
            <a:ext cx="0" cy="37994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Box 415"/>
          <p:cNvSpPr txBox="1"/>
          <p:nvPr/>
        </p:nvSpPr>
        <p:spPr>
          <a:xfrm>
            <a:off x="29718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2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5197642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1</a:t>
            </a:r>
          </a:p>
        </p:txBody>
      </p:sp>
      <p:sp>
        <p:nvSpPr>
          <p:cNvPr id="418" name="TextBox 417"/>
          <p:cNvSpPr txBox="1"/>
          <p:nvPr/>
        </p:nvSpPr>
        <p:spPr>
          <a:xfrm>
            <a:off x="7315200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  <a:r>
              <a:rPr lang="en-US" b="1" baseline="-25000" dirty="0"/>
              <a:t>0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3319537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2</a:t>
            </a:r>
          </a:p>
        </p:txBody>
      </p:sp>
      <p:sp>
        <p:nvSpPr>
          <p:cNvPr id="420" name="TextBox 419"/>
          <p:cNvSpPr txBox="1"/>
          <p:nvPr/>
        </p:nvSpPr>
        <p:spPr>
          <a:xfrm>
            <a:off x="5562600" y="383642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1</a:t>
            </a:r>
          </a:p>
        </p:txBody>
      </p:sp>
      <p:sp>
        <p:nvSpPr>
          <p:cNvPr id="421" name="TextBox 420"/>
          <p:cNvSpPr txBox="1"/>
          <p:nvPr/>
        </p:nvSpPr>
        <p:spPr>
          <a:xfrm>
            <a:off x="7674969" y="38287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  <a:r>
              <a:rPr lang="en-US" b="1" baseline="-25000" dirty="0"/>
              <a:t>0</a:t>
            </a:r>
          </a:p>
        </p:txBody>
      </p:sp>
      <p:sp>
        <p:nvSpPr>
          <p:cNvPr id="422" name="TextBox 421"/>
          <p:cNvSpPr txBox="1"/>
          <p:nvPr/>
        </p:nvSpPr>
        <p:spPr>
          <a:xfrm>
            <a:off x="3657600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2</a:t>
            </a:r>
          </a:p>
        </p:txBody>
      </p:sp>
      <p:sp>
        <p:nvSpPr>
          <p:cNvPr id="423" name="TextBox 422"/>
          <p:cNvSpPr txBox="1"/>
          <p:nvPr/>
        </p:nvSpPr>
        <p:spPr>
          <a:xfrm>
            <a:off x="5899484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1</a:t>
            </a:r>
          </a:p>
        </p:txBody>
      </p:sp>
      <p:sp>
        <p:nvSpPr>
          <p:cNvPr id="424" name="TextBox 423"/>
          <p:cNvSpPr txBox="1"/>
          <p:nvPr/>
        </p:nvSpPr>
        <p:spPr>
          <a:xfrm>
            <a:off x="8033084" y="383714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  <a:r>
              <a:rPr lang="en-US" b="1" baseline="-25000" dirty="0"/>
              <a:t>0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4038600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2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264442" y="385246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1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8424937" y="3844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  <a:r>
              <a:rPr lang="en-US" b="1" baseline="-25000" dirty="0"/>
              <a:t>0</a:t>
            </a:r>
          </a:p>
        </p:txBody>
      </p:sp>
      <p:sp>
        <p:nvSpPr>
          <p:cNvPr id="432" name="TextBox 431"/>
          <p:cNvSpPr txBox="1"/>
          <p:nvPr/>
        </p:nvSpPr>
        <p:spPr>
          <a:xfrm>
            <a:off x="372978" y="988949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433" name="TextBox 432"/>
          <p:cNvSpPr txBox="1"/>
          <p:nvPr/>
        </p:nvSpPr>
        <p:spPr>
          <a:xfrm>
            <a:off x="368968" y="132583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cxnSp>
        <p:nvCxnSpPr>
          <p:cNvPr id="435" name="Straight Arrow Connector 434"/>
          <p:cNvCxnSpPr/>
          <p:nvPr/>
        </p:nvCxnSpPr>
        <p:spPr>
          <a:xfrm flipH="1" flipV="1">
            <a:off x="967893" y="3417805"/>
            <a:ext cx="13741" cy="2279668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Arrow Connector 437"/>
          <p:cNvCxnSpPr/>
          <p:nvPr/>
        </p:nvCxnSpPr>
        <p:spPr>
          <a:xfrm flipV="1">
            <a:off x="3166397" y="3419888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Arrow Connector 438"/>
          <p:cNvCxnSpPr/>
          <p:nvPr/>
        </p:nvCxnSpPr>
        <p:spPr>
          <a:xfrm flipV="1">
            <a:off x="5382826" y="3417272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Straight Arrow Connector 439"/>
          <p:cNvCxnSpPr/>
          <p:nvPr/>
        </p:nvCxnSpPr>
        <p:spPr>
          <a:xfrm flipV="1">
            <a:off x="7537871" y="3419888"/>
            <a:ext cx="0" cy="417934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/>
          <p:cNvCxnSpPr/>
          <p:nvPr/>
        </p:nvCxnSpPr>
        <p:spPr>
          <a:xfrm flipV="1">
            <a:off x="1287713" y="5247661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Arrow Connector 441"/>
          <p:cNvCxnSpPr/>
          <p:nvPr/>
        </p:nvCxnSpPr>
        <p:spPr>
          <a:xfrm flipV="1">
            <a:off x="1601399" y="5224488"/>
            <a:ext cx="0" cy="509806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Arrow Connector 442"/>
          <p:cNvCxnSpPr/>
          <p:nvPr/>
        </p:nvCxnSpPr>
        <p:spPr>
          <a:xfrm flipV="1">
            <a:off x="1927141" y="5234013"/>
            <a:ext cx="0" cy="463460"/>
          </a:xfrm>
          <a:prstGeom prst="straightConnector1">
            <a:avLst/>
          </a:prstGeom>
          <a:ln w="57150">
            <a:solidFill>
              <a:srgbClr val="E4052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5" name="TextBox 444"/>
          <p:cNvSpPr txBox="1"/>
          <p:nvPr/>
        </p:nvSpPr>
        <p:spPr>
          <a:xfrm>
            <a:off x="3685674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D</a:t>
            </a:r>
            <a:r>
              <a:rPr lang="en-US" b="1" baseline="-25000" dirty="0">
                <a:solidFill>
                  <a:srgbClr val="E40524"/>
                </a:solidFill>
              </a:rPr>
              <a:t>2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5911516" y="153484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D</a:t>
            </a:r>
            <a:r>
              <a:rPr lang="en-US" b="1" baseline="-25000" dirty="0">
                <a:solidFill>
                  <a:srgbClr val="E40524"/>
                </a:solidFill>
              </a:rPr>
              <a:t>1</a:t>
            </a:r>
          </a:p>
        </p:txBody>
      </p:sp>
      <p:sp>
        <p:nvSpPr>
          <p:cNvPr id="447" name="TextBox 446"/>
          <p:cNvSpPr txBox="1"/>
          <p:nvPr/>
        </p:nvSpPr>
        <p:spPr>
          <a:xfrm>
            <a:off x="8072011" y="152718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D</a:t>
            </a:r>
            <a:r>
              <a:rPr lang="en-US" b="1" baseline="-25000" dirty="0">
                <a:solidFill>
                  <a:srgbClr val="E40524"/>
                </a:solidFill>
              </a:rPr>
              <a:t>0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1447800" y="155880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E40524"/>
                </a:solidFill>
              </a:rPr>
              <a:t>D</a:t>
            </a:r>
            <a:r>
              <a:rPr lang="en-US" b="1" baseline="-25000" dirty="0">
                <a:solidFill>
                  <a:srgbClr val="E40524"/>
                </a:solidFill>
              </a:rPr>
              <a:t>3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946227" y="1759788"/>
            <a:ext cx="186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8" name="Table 1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2682795"/>
                  </p:ext>
                </p:extLst>
              </p:nvPr>
            </p:nvGraphicFramePr>
            <p:xfrm>
              <a:off x="9010805" y="216491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Selected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 smtClean="0"/>
                            <a:t>0</a:t>
                          </a:r>
                          <a:endParaRPr lang="en-IN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b="1" dirty="0" smtClean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IN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N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/>
          <p:cNvSpPr txBox="1"/>
          <p:nvPr/>
        </p:nvSpPr>
        <p:spPr>
          <a:xfrm>
            <a:off x="9279284" y="4144703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1</a:t>
            </a:r>
            <a:endParaRPr lang="en-IN" dirty="0"/>
          </a:p>
        </p:txBody>
      </p:sp>
      <p:sp>
        <p:nvSpPr>
          <p:cNvPr id="129" name="TextBox 128"/>
          <p:cNvSpPr txBox="1"/>
          <p:nvPr/>
        </p:nvSpPr>
        <p:spPr>
          <a:xfrm>
            <a:off x="10314570" y="4155209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12121"/>
                </a:solidFill>
              </a:rPr>
              <a:t>1</a:t>
            </a:r>
            <a:endParaRPr lang="en-IN" dirty="0"/>
          </a:p>
        </p:txBody>
      </p:sp>
      <p:sp>
        <p:nvSpPr>
          <p:cNvPr id="130" name="TextBox 129"/>
          <p:cNvSpPr txBox="1"/>
          <p:nvPr/>
        </p:nvSpPr>
        <p:spPr>
          <a:xfrm>
            <a:off x="11360475" y="4131075"/>
            <a:ext cx="490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0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0"/>
      <p:bldP spid="433" grpId="0"/>
      <p:bldP spid="445" grpId="0"/>
      <p:bldP spid="446" grpId="0"/>
      <p:bldP spid="447" grpId="0"/>
      <p:bldP spid="448" grpId="0"/>
      <p:bldP spid="4" grpId="0"/>
      <p:bldP spid="129" grpId="0"/>
      <p:bldP spid="1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240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669714"/>
            <a:ext cx="9560631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Basic computer data types &amp; Complements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Fixed point &amp; Floating point representation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Register transfer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Bus and Memory transfers (Three-State Bus Buffers, Memory Transfer)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Arithmetic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Logic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Shift Micro-operations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Arithmetic logical shift unit</a:t>
            </a:r>
          </a:p>
          <a:p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7D79F-AE08-47C0-A950-07957CF78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59668B-F392-4E0F-B4F9-507707C9CF00}"/>
              </a:ext>
            </a:extLst>
          </p:cNvPr>
          <p:cNvGrpSpPr/>
          <p:nvPr/>
        </p:nvGrpSpPr>
        <p:grpSpPr>
          <a:xfrm>
            <a:off x="1526915" y="1882591"/>
            <a:ext cx="1471389" cy="1546409"/>
            <a:chOff x="366114" y="1452283"/>
            <a:chExt cx="1538886" cy="15464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58FCAE5-F2D3-4017-B3B4-68C0A4DAF36F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3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749ECCC-1F42-4734-A596-FF04D550D6C1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99B51E-F6E3-42B1-9FB3-E6B3230C0852}"/>
              </a:ext>
            </a:extLst>
          </p:cNvPr>
          <p:cNvCxnSpPr/>
          <p:nvPr/>
        </p:nvCxnSpPr>
        <p:spPr>
          <a:xfrm flipH="1" flipV="1">
            <a:off x="1743246" y="3429003"/>
            <a:ext cx="26894" cy="2272549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767D2C-0A16-42FE-B0D3-433F4BDD295C}"/>
              </a:ext>
            </a:extLst>
          </p:cNvPr>
          <p:cNvCxnSpPr/>
          <p:nvPr/>
        </p:nvCxnSpPr>
        <p:spPr>
          <a:xfrm flipV="1">
            <a:off x="20749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1B945E-256B-4EB8-912F-5691F0E5E9A7}"/>
              </a:ext>
            </a:extLst>
          </p:cNvPr>
          <p:cNvCxnSpPr/>
          <p:nvPr/>
        </p:nvCxnSpPr>
        <p:spPr>
          <a:xfrm flipV="1">
            <a:off x="23797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6D7C75-26F5-4A49-9697-F623E189F220}"/>
              </a:ext>
            </a:extLst>
          </p:cNvPr>
          <p:cNvCxnSpPr/>
          <p:nvPr/>
        </p:nvCxnSpPr>
        <p:spPr>
          <a:xfrm flipV="1">
            <a:off x="27126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9D934C-3B25-4B58-917B-4A92C7B47CF6}"/>
              </a:ext>
            </a:extLst>
          </p:cNvPr>
          <p:cNvGrpSpPr/>
          <p:nvPr/>
        </p:nvGrpSpPr>
        <p:grpSpPr>
          <a:xfrm>
            <a:off x="1517952" y="5697541"/>
            <a:ext cx="1480353" cy="407658"/>
            <a:chOff x="653247" y="5764542"/>
            <a:chExt cx="1480353" cy="4076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A39736-25E6-4AFE-AF72-C479CD3DF79E}"/>
                </a:ext>
              </a:extLst>
            </p:cNvPr>
            <p:cNvSpPr/>
            <p:nvPr/>
          </p:nvSpPr>
          <p:spPr>
            <a:xfrm>
              <a:off x="6622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EB2278-0375-41BC-AE88-06C5055CF4D1}"/>
                </a:ext>
              </a:extLst>
            </p:cNvPr>
            <p:cNvSpPr txBox="1"/>
            <p:nvPr/>
          </p:nvSpPr>
          <p:spPr>
            <a:xfrm>
              <a:off x="6532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82B073-D298-4C4D-A27F-B2BE70B11A31}"/>
              </a:ext>
            </a:extLst>
          </p:cNvPr>
          <p:cNvGrpSpPr/>
          <p:nvPr/>
        </p:nvGrpSpPr>
        <p:grpSpPr>
          <a:xfrm>
            <a:off x="3736715" y="1882591"/>
            <a:ext cx="1471389" cy="1546409"/>
            <a:chOff x="366114" y="1452283"/>
            <a:chExt cx="1538886" cy="154641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F81324-48AA-4EAD-A8DC-CA79EF53ED9E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96546D-6EE2-4185-86FD-A846B9DF36B3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1CDC82-BF84-472F-A600-991F4B5489DC}"/>
              </a:ext>
            </a:extLst>
          </p:cNvPr>
          <p:cNvCxnSpPr/>
          <p:nvPr/>
        </p:nvCxnSpPr>
        <p:spPr>
          <a:xfrm flipV="1">
            <a:off x="42847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3B4240-C7C0-46B0-B06D-9B4385549748}"/>
              </a:ext>
            </a:extLst>
          </p:cNvPr>
          <p:cNvCxnSpPr/>
          <p:nvPr/>
        </p:nvCxnSpPr>
        <p:spPr>
          <a:xfrm flipV="1">
            <a:off x="45895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0B2465-B9A8-4AEF-8EE2-0F3907721597}"/>
              </a:ext>
            </a:extLst>
          </p:cNvPr>
          <p:cNvCxnSpPr/>
          <p:nvPr/>
        </p:nvCxnSpPr>
        <p:spPr>
          <a:xfrm flipV="1">
            <a:off x="49224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8D24CA-BF64-498A-885A-2B6DE59D33A3}"/>
              </a:ext>
            </a:extLst>
          </p:cNvPr>
          <p:cNvGrpSpPr/>
          <p:nvPr/>
        </p:nvGrpSpPr>
        <p:grpSpPr>
          <a:xfrm>
            <a:off x="3727752" y="5697541"/>
            <a:ext cx="1480353" cy="407658"/>
            <a:chOff x="2863047" y="5764542"/>
            <a:chExt cx="1480353" cy="40765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C77214A-FD6A-4CF6-823A-D3AD40E91907}"/>
                </a:ext>
              </a:extLst>
            </p:cNvPr>
            <p:cNvSpPr/>
            <p:nvPr/>
          </p:nvSpPr>
          <p:spPr>
            <a:xfrm>
              <a:off x="28720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191681-1795-437A-9D77-5EA40BE642FD}"/>
                </a:ext>
              </a:extLst>
            </p:cNvPr>
            <p:cNvSpPr txBox="1"/>
            <p:nvPr/>
          </p:nvSpPr>
          <p:spPr>
            <a:xfrm>
              <a:off x="28630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8CD6E2-037D-411C-8A5A-AAC12D775D7E}"/>
              </a:ext>
            </a:extLst>
          </p:cNvPr>
          <p:cNvGrpSpPr/>
          <p:nvPr/>
        </p:nvGrpSpPr>
        <p:grpSpPr>
          <a:xfrm>
            <a:off x="5946515" y="1882591"/>
            <a:ext cx="1471389" cy="1546409"/>
            <a:chOff x="366114" y="1452283"/>
            <a:chExt cx="1538886" cy="154641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0F1D88-256A-4710-B612-0ED76BE7893E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3B50C8-7225-4CD0-924A-B46097D20D47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08A4F2-CCAF-48CE-8638-6D940A268372}"/>
              </a:ext>
            </a:extLst>
          </p:cNvPr>
          <p:cNvCxnSpPr/>
          <p:nvPr/>
        </p:nvCxnSpPr>
        <p:spPr>
          <a:xfrm flipV="1">
            <a:off x="64945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D30BA7C-9E42-4009-91C2-FBEC88159788}"/>
              </a:ext>
            </a:extLst>
          </p:cNvPr>
          <p:cNvCxnSpPr/>
          <p:nvPr/>
        </p:nvCxnSpPr>
        <p:spPr>
          <a:xfrm flipV="1">
            <a:off x="67993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87E83D9-A3E1-493A-A42A-7261D89131E2}"/>
              </a:ext>
            </a:extLst>
          </p:cNvPr>
          <p:cNvCxnSpPr/>
          <p:nvPr/>
        </p:nvCxnSpPr>
        <p:spPr>
          <a:xfrm flipV="1">
            <a:off x="71322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A61F59D-3A3E-4913-875A-2D7801A36D57}"/>
              </a:ext>
            </a:extLst>
          </p:cNvPr>
          <p:cNvGrpSpPr/>
          <p:nvPr/>
        </p:nvGrpSpPr>
        <p:grpSpPr>
          <a:xfrm>
            <a:off x="5937552" y="5697541"/>
            <a:ext cx="1480353" cy="407658"/>
            <a:chOff x="5072847" y="5764542"/>
            <a:chExt cx="1480353" cy="4076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C35154-A268-49BC-892D-69788EF47E01}"/>
                </a:ext>
              </a:extLst>
            </p:cNvPr>
            <p:cNvSpPr/>
            <p:nvPr/>
          </p:nvSpPr>
          <p:spPr>
            <a:xfrm>
              <a:off x="50818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119656-8864-4427-86D1-661C0A5B8BF8}"/>
                </a:ext>
              </a:extLst>
            </p:cNvPr>
            <p:cNvSpPr txBox="1"/>
            <p:nvPr/>
          </p:nvSpPr>
          <p:spPr>
            <a:xfrm>
              <a:off x="50728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2B07B67-0350-4B3A-BEDD-DC81F43DCAD2}"/>
              </a:ext>
            </a:extLst>
          </p:cNvPr>
          <p:cNvGrpSpPr/>
          <p:nvPr/>
        </p:nvGrpSpPr>
        <p:grpSpPr>
          <a:xfrm>
            <a:off x="8080115" y="1882591"/>
            <a:ext cx="1471389" cy="1546409"/>
            <a:chOff x="366114" y="1452283"/>
            <a:chExt cx="1538886" cy="154641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C38600B-8CF1-4070-96EE-B3BA56112CBB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 x 1</a:t>
              </a:r>
            </a:p>
            <a:p>
              <a:pPr algn="ctr"/>
              <a:r>
                <a:rPr lang="en-US" dirty="0"/>
                <a:t>MUX 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666EBF-29B2-4695-8CB4-5C092D53181C}"/>
                </a:ext>
              </a:extLst>
            </p:cNvPr>
            <p:cNvSpPr txBox="1"/>
            <p:nvPr/>
          </p:nvSpPr>
          <p:spPr>
            <a:xfrm>
              <a:off x="366114" y="2629365"/>
              <a:ext cx="1538885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28553-9FE4-4EA1-A319-2CBE2121B31B}"/>
              </a:ext>
            </a:extLst>
          </p:cNvPr>
          <p:cNvCxnSpPr/>
          <p:nvPr/>
        </p:nvCxnSpPr>
        <p:spPr>
          <a:xfrm flipV="1">
            <a:off x="86281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141824-5CEE-4213-BA7E-4C8EFA2CBF19}"/>
              </a:ext>
            </a:extLst>
          </p:cNvPr>
          <p:cNvCxnSpPr/>
          <p:nvPr/>
        </p:nvCxnSpPr>
        <p:spPr>
          <a:xfrm flipV="1">
            <a:off x="8932940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3327F2-A1FE-47E3-8961-B8113D6AE8A7}"/>
              </a:ext>
            </a:extLst>
          </p:cNvPr>
          <p:cNvCxnSpPr/>
          <p:nvPr/>
        </p:nvCxnSpPr>
        <p:spPr>
          <a:xfrm flipV="1">
            <a:off x="9265814" y="5238095"/>
            <a:ext cx="0" cy="46346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47B13D-CDC7-493A-A6FC-885702FC6464}"/>
              </a:ext>
            </a:extLst>
          </p:cNvPr>
          <p:cNvGrpSpPr/>
          <p:nvPr/>
        </p:nvGrpSpPr>
        <p:grpSpPr>
          <a:xfrm>
            <a:off x="8071152" y="5697541"/>
            <a:ext cx="1480353" cy="407658"/>
            <a:chOff x="7206447" y="5764542"/>
            <a:chExt cx="1480353" cy="40765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A015221-570E-4AB4-8CD2-A2E33AA8E297}"/>
                </a:ext>
              </a:extLst>
            </p:cNvPr>
            <p:cNvSpPr/>
            <p:nvPr/>
          </p:nvSpPr>
          <p:spPr>
            <a:xfrm>
              <a:off x="7215410" y="5764542"/>
              <a:ext cx="1471390" cy="4076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A6A877-8566-4EEC-A32E-EFA9CAEBDB03}"/>
                </a:ext>
              </a:extLst>
            </p:cNvPr>
            <p:cNvSpPr txBox="1"/>
            <p:nvPr/>
          </p:nvSpPr>
          <p:spPr>
            <a:xfrm>
              <a:off x="7206447" y="5771151"/>
              <a:ext cx="1471388" cy="369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3    2    1    0</a:t>
              </a:r>
            </a:p>
          </p:txBody>
        </p:sp>
      </p:grpSp>
      <p:cxnSp>
        <p:nvCxnSpPr>
          <p:cNvPr id="52" name="Elbow Connector 305">
            <a:extLst>
              <a:ext uri="{FF2B5EF4-FFF2-40B4-BE49-F238E27FC236}">
                <a16:creationId xmlns:a16="http://schemas.microsoft.com/office/drawing/2014/main" id="{BAFFFCB8-FE08-41BC-BAF7-9D9682A0272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223434" y="1089333"/>
            <a:ext cx="326517" cy="1260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309">
            <a:extLst>
              <a:ext uri="{FF2B5EF4-FFF2-40B4-BE49-F238E27FC236}">
                <a16:creationId xmlns:a16="http://schemas.microsoft.com/office/drawing/2014/main" id="{6C0FE48A-69CE-441E-8FD9-558DDDF4E5D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066576" y="-67526"/>
            <a:ext cx="516234" cy="3384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312">
            <a:extLst>
              <a:ext uri="{FF2B5EF4-FFF2-40B4-BE49-F238E27FC236}">
                <a16:creationId xmlns:a16="http://schemas.microsoft.com/office/drawing/2014/main" id="{6D1E449E-F259-4ED0-85B1-59ACBAA09B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873622" y="-1270424"/>
            <a:ext cx="726030" cy="5580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316">
            <a:extLst>
              <a:ext uri="{FF2B5EF4-FFF2-40B4-BE49-F238E27FC236}">
                <a16:creationId xmlns:a16="http://schemas.microsoft.com/office/drawing/2014/main" id="{D0899588-475A-4BA9-9630-C7C41319560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61670" y="-2472426"/>
            <a:ext cx="934035" cy="7776000"/>
          </a:xfrm>
          <a:prstGeom prst="bentConnector2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12F9F18-9CF9-4401-B0B5-962D674E111A}"/>
              </a:ext>
            </a:extLst>
          </p:cNvPr>
          <p:cNvSpPr txBox="1"/>
          <p:nvPr/>
        </p:nvSpPr>
        <p:spPr>
          <a:xfrm>
            <a:off x="480164" y="1123030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</a:t>
            </a:r>
            <a:r>
              <a:rPr lang="en-US" i="1" baseline="-25000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F869A9-8EF4-4344-AD55-4BA6ADB7B6F6}"/>
              </a:ext>
            </a:extLst>
          </p:cNvPr>
          <p:cNvSpPr txBox="1"/>
          <p:nvPr/>
        </p:nvSpPr>
        <p:spPr>
          <a:xfrm>
            <a:off x="480164" y="1439862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</a:t>
            </a:r>
            <a:r>
              <a:rPr lang="en-US" i="1" baseline="-25000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CD68FF-D61B-4A66-AC3E-815B35C736F2}"/>
              </a:ext>
            </a:extLst>
          </p:cNvPr>
          <p:cNvSpPr txBox="1"/>
          <p:nvPr/>
        </p:nvSpPr>
        <p:spPr>
          <a:xfrm>
            <a:off x="10072511" y="829916"/>
            <a:ext cx="1230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4-line common bus</a:t>
            </a:r>
            <a:endParaRPr lang="en-US" baseline="-25000" dirty="0"/>
          </a:p>
        </p:txBody>
      </p:sp>
      <p:cxnSp>
        <p:nvCxnSpPr>
          <p:cNvPr id="59" name="Elbow Connector 323">
            <a:extLst>
              <a:ext uri="{FF2B5EF4-FFF2-40B4-BE49-F238E27FC236}">
                <a16:creationId xmlns:a16="http://schemas.microsoft.com/office/drawing/2014/main" id="{69BF9575-C158-477A-AEAB-31F6C103423F}"/>
              </a:ext>
            </a:extLst>
          </p:cNvPr>
          <p:cNvCxnSpPr/>
          <p:nvPr/>
        </p:nvCxnSpPr>
        <p:spPr>
          <a:xfrm rot="16200000" flipV="1">
            <a:off x="1902724" y="3629287"/>
            <a:ext cx="2268542" cy="1867967"/>
          </a:xfrm>
          <a:prstGeom prst="bentConnector3">
            <a:avLst>
              <a:gd name="adj1" fmla="val 40101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6BBFB83-8697-44F1-B6FD-D38A6FE78F09}"/>
              </a:ext>
            </a:extLst>
          </p:cNvPr>
          <p:cNvGrpSpPr/>
          <p:nvPr/>
        </p:nvGrpSpPr>
        <p:grpSpPr>
          <a:xfrm>
            <a:off x="2416779" y="3428999"/>
            <a:ext cx="3737810" cy="2261700"/>
            <a:chOff x="1552074" y="3496000"/>
            <a:chExt cx="3737810" cy="226170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63DE7D5-2B71-4A58-95AA-8C80A953B63B}"/>
                </a:ext>
              </a:extLst>
            </p:cNvPr>
            <p:cNvCxnSpPr/>
            <p:nvPr/>
          </p:nvCxnSpPr>
          <p:spPr>
            <a:xfrm flipV="1">
              <a:off x="1552074" y="3496000"/>
              <a:ext cx="0" cy="1136278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FE90541-516E-45D7-BEF6-E4F5D93376E7}"/>
                </a:ext>
              </a:extLst>
            </p:cNvPr>
            <p:cNvCxnSpPr/>
            <p:nvPr/>
          </p:nvCxnSpPr>
          <p:spPr>
            <a:xfrm>
              <a:off x="1552074" y="4630271"/>
              <a:ext cx="373781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075A598-D653-47DA-A3D1-38C45F762E45}"/>
                </a:ext>
              </a:extLst>
            </p:cNvPr>
            <p:cNvCxnSpPr/>
            <p:nvPr/>
          </p:nvCxnSpPr>
          <p:spPr>
            <a:xfrm>
              <a:off x="5273842" y="4623429"/>
              <a:ext cx="0" cy="1134271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FF03D-4215-410C-9637-02269C4ADFE1}"/>
              </a:ext>
            </a:extLst>
          </p:cNvPr>
          <p:cNvGrpSpPr/>
          <p:nvPr/>
        </p:nvGrpSpPr>
        <p:grpSpPr>
          <a:xfrm>
            <a:off x="2749653" y="3422157"/>
            <a:ext cx="5550568" cy="2268542"/>
            <a:chOff x="1552074" y="3496000"/>
            <a:chExt cx="5550568" cy="226854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C30BB2-EEAF-42D8-857D-8B707B120D36}"/>
                </a:ext>
              </a:extLst>
            </p:cNvPr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EA3D48A-EEE6-4842-9190-410B44A96F6C}"/>
                </a:ext>
              </a:extLst>
            </p:cNvPr>
            <p:cNvCxnSpPr/>
            <p:nvPr/>
          </p:nvCxnSpPr>
          <p:spPr>
            <a:xfrm>
              <a:off x="1552074" y="4426442"/>
              <a:ext cx="555056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CE5E71-5C0C-48C2-A1C8-D6B987AB6F6A}"/>
                </a:ext>
              </a:extLst>
            </p:cNvPr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D2AFB88-7794-4417-B711-A60460EFB6FF}"/>
              </a:ext>
            </a:extLst>
          </p:cNvPr>
          <p:cNvSpPr txBox="1"/>
          <p:nvPr/>
        </p:nvSpPr>
        <p:spPr>
          <a:xfrm>
            <a:off x="1855305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3B37E3-0BA4-4F1A-A787-0AE12947BADA}"/>
              </a:ext>
            </a:extLst>
          </p:cNvPr>
          <p:cNvSpPr txBox="1"/>
          <p:nvPr/>
        </p:nvSpPr>
        <p:spPr>
          <a:xfrm>
            <a:off x="2176147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BB60CF4-D1CA-4B5D-9D22-BB88D3AAA3DE}"/>
              </a:ext>
            </a:extLst>
          </p:cNvPr>
          <p:cNvSpPr txBox="1"/>
          <p:nvPr/>
        </p:nvSpPr>
        <p:spPr>
          <a:xfrm>
            <a:off x="2507842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C9B305-958A-48F6-BAD1-EA57C72BCB2E}"/>
              </a:ext>
            </a:extLst>
          </p:cNvPr>
          <p:cNvSpPr txBox="1"/>
          <p:nvPr/>
        </p:nvSpPr>
        <p:spPr>
          <a:xfrm>
            <a:off x="4081147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4DB303-7CA7-45FC-BE9F-1CCCE9225131}"/>
              </a:ext>
            </a:extLst>
          </p:cNvPr>
          <p:cNvSpPr txBox="1"/>
          <p:nvPr/>
        </p:nvSpPr>
        <p:spPr>
          <a:xfrm>
            <a:off x="4401989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5494D66-069A-416D-886B-3A62D0349C0B}"/>
              </a:ext>
            </a:extLst>
          </p:cNvPr>
          <p:cNvSpPr txBox="1"/>
          <p:nvPr/>
        </p:nvSpPr>
        <p:spPr>
          <a:xfrm>
            <a:off x="4733684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004A9A0-F763-47A0-81F4-F7491E7260B0}"/>
              </a:ext>
            </a:extLst>
          </p:cNvPr>
          <p:cNvSpPr txBox="1"/>
          <p:nvPr/>
        </p:nvSpPr>
        <p:spPr>
          <a:xfrm>
            <a:off x="6274905" y="493011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EBFDBDD-D46F-4B71-A25F-20354FE89755}"/>
              </a:ext>
            </a:extLst>
          </p:cNvPr>
          <p:cNvSpPr txBox="1"/>
          <p:nvPr/>
        </p:nvSpPr>
        <p:spPr>
          <a:xfrm>
            <a:off x="6622642" y="492173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9B389C-F523-4C74-8C61-27705C5D2E4D}"/>
              </a:ext>
            </a:extLst>
          </p:cNvPr>
          <p:cNvSpPr txBox="1"/>
          <p:nvPr/>
        </p:nvSpPr>
        <p:spPr>
          <a:xfrm>
            <a:off x="6927442" y="4930115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1C1CB18-3A2B-4F98-84D2-6B06349FB9C6}"/>
              </a:ext>
            </a:extLst>
          </p:cNvPr>
          <p:cNvSpPr txBox="1"/>
          <p:nvPr/>
        </p:nvSpPr>
        <p:spPr>
          <a:xfrm>
            <a:off x="8408505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C9FF533-0AFE-429B-B9F9-FAA5690D4E9F}"/>
              </a:ext>
            </a:extLst>
          </p:cNvPr>
          <p:cNvSpPr txBox="1"/>
          <p:nvPr/>
        </p:nvSpPr>
        <p:spPr>
          <a:xfrm>
            <a:off x="8729347" y="49257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27B1AB-EE75-4CA5-8C84-F28643CF4513}"/>
              </a:ext>
            </a:extLst>
          </p:cNvPr>
          <p:cNvSpPr txBox="1"/>
          <p:nvPr/>
        </p:nvSpPr>
        <p:spPr>
          <a:xfrm>
            <a:off x="9061042" y="49180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3B9C4BC-DF8A-4252-BB2D-FFC3F52E9C72}"/>
              </a:ext>
            </a:extLst>
          </p:cNvPr>
          <p:cNvSpPr txBox="1"/>
          <p:nvPr/>
        </p:nvSpPr>
        <p:spPr>
          <a:xfrm>
            <a:off x="8300221" y="6105563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A</a:t>
            </a:r>
            <a:endParaRPr lang="en-US" sz="1600" i="1" baseline="-25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F866BA1-6A81-4F90-8C20-16AAB5748BA0}"/>
              </a:ext>
            </a:extLst>
          </p:cNvPr>
          <p:cNvSpPr txBox="1"/>
          <p:nvPr/>
        </p:nvSpPr>
        <p:spPr>
          <a:xfrm>
            <a:off x="6198705" y="6115561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B</a:t>
            </a:r>
            <a:endParaRPr lang="en-US" sz="1600" i="1" baseline="-25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B594AC-8B96-4D0B-8906-97DB06C97001}"/>
              </a:ext>
            </a:extLst>
          </p:cNvPr>
          <p:cNvSpPr txBox="1"/>
          <p:nvPr/>
        </p:nvSpPr>
        <p:spPr>
          <a:xfrm>
            <a:off x="3941837" y="610519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C</a:t>
            </a:r>
            <a:endParaRPr lang="en-US" sz="1600" i="1" baseline="-25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724ACF-307F-4510-8DD8-5EE132AA2946}"/>
              </a:ext>
            </a:extLst>
          </p:cNvPr>
          <p:cNvSpPr txBox="1"/>
          <p:nvPr/>
        </p:nvSpPr>
        <p:spPr>
          <a:xfrm>
            <a:off x="1732037" y="6105199"/>
            <a:ext cx="1037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Register </a:t>
            </a:r>
            <a:r>
              <a:rPr lang="en-US" sz="1600" i="1" dirty="0"/>
              <a:t>D</a:t>
            </a:r>
            <a:endParaRPr lang="en-US" sz="1600" i="1" baseline="-250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3AC054-F8C3-4EE6-9975-818EE7B983DA}"/>
              </a:ext>
            </a:extLst>
          </p:cNvPr>
          <p:cNvCxnSpPr/>
          <p:nvPr/>
        </p:nvCxnSpPr>
        <p:spPr>
          <a:xfrm flipV="1">
            <a:off x="3941837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A9CB46F-4717-4756-978D-845CD9216E8D}"/>
              </a:ext>
            </a:extLst>
          </p:cNvPr>
          <p:cNvCxnSpPr/>
          <p:nvPr/>
        </p:nvCxnSpPr>
        <p:spPr>
          <a:xfrm flipV="1">
            <a:off x="4293705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0AA31A7-D8DF-4678-8EE9-02BABDD669D1}"/>
              </a:ext>
            </a:extLst>
          </p:cNvPr>
          <p:cNvCxnSpPr/>
          <p:nvPr/>
        </p:nvCxnSpPr>
        <p:spPr>
          <a:xfrm flipV="1">
            <a:off x="4627637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B866A9-67DC-4C33-A786-F6F5B9DA0507}"/>
              </a:ext>
            </a:extLst>
          </p:cNvPr>
          <p:cNvCxnSpPr/>
          <p:nvPr/>
        </p:nvCxnSpPr>
        <p:spPr>
          <a:xfrm flipV="1">
            <a:off x="4979505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5DA9E46-10C9-41F7-A290-17B5227B4CEC}"/>
              </a:ext>
            </a:extLst>
          </p:cNvPr>
          <p:cNvCxnSpPr/>
          <p:nvPr/>
        </p:nvCxnSpPr>
        <p:spPr>
          <a:xfrm flipV="1">
            <a:off x="616662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FF44CEA-224A-4551-BFDC-2D9CBEFAD340}"/>
              </a:ext>
            </a:extLst>
          </p:cNvPr>
          <p:cNvCxnSpPr/>
          <p:nvPr/>
        </p:nvCxnSpPr>
        <p:spPr>
          <a:xfrm flipV="1">
            <a:off x="651848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2D2E7FE-AEAB-404D-814A-E772D054D807}"/>
              </a:ext>
            </a:extLst>
          </p:cNvPr>
          <p:cNvCxnSpPr/>
          <p:nvPr/>
        </p:nvCxnSpPr>
        <p:spPr>
          <a:xfrm flipV="1">
            <a:off x="685242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91763B0-6F30-42E7-B9E2-5A09FB487BD9}"/>
              </a:ext>
            </a:extLst>
          </p:cNvPr>
          <p:cNvCxnSpPr/>
          <p:nvPr/>
        </p:nvCxnSpPr>
        <p:spPr>
          <a:xfrm flipV="1">
            <a:off x="720428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15589C-835E-4159-9494-78C12C849700}"/>
              </a:ext>
            </a:extLst>
          </p:cNvPr>
          <p:cNvCxnSpPr/>
          <p:nvPr/>
        </p:nvCxnSpPr>
        <p:spPr>
          <a:xfrm flipV="1">
            <a:off x="831331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CDDE3F7-5E21-4851-81C8-B189B9A1DFC8}"/>
              </a:ext>
            </a:extLst>
          </p:cNvPr>
          <p:cNvCxnSpPr/>
          <p:nvPr/>
        </p:nvCxnSpPr>
        <p:spPr>
          <a:xfrm flipV="1">
            <a:off x="866517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FF4BF1E-D81F-44D6-8E1B-F6D92AC583D2}"/>
              </a:ext>
            </a:extLst>
          </p:cNvPr>
          <p:cNvCxnSpPr/>
          <p:nvPr/>
        </p:nvCxnSpPr>
        <p:spPr>
          <a:xfrm flipV="1">
            <a:off x="8999111" y="3428999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C843BDE6-D95B-47DC-8B5E-71C39B165D84}"/>
              </a:ext>
            </a:extLst>
          </p:cNvPr>
          <p:cNvCxnSpPr/>
          <p:nvPr/>
        </p:nvCxnSpPr>
        <p:spPr>
          <a:xfrm flipV="1">
            <a:off x="9350979" y="3422157"/>
            <a:ext cx="0" cy="3140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F0D82FAE-0D71-4CC8-A74C-C4BAC5056D67}"/>
              </a:ext>
            </a:extLst>
          </p:cNvPr>
          <p:cNvSpPr txBox="1"/>
          <p:nvPr/>
        </p:nvSpPr>
        <p:spPr>
          <a:xfrm>
            <a:off x="3760305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0923BB3-39D3-4E83-997C-E9E00105B857}"/>
              </a:ext>
            </a:extLst>
          </p:cNvPr>
          <p:cNvSpPr txBox="1"/>
          <p:nvPr/>
        </p:nvSpPr>
        <p:spPr>
          <a:xfrm>
            <a:off x="5986147" y="382685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2817A8E-460A-4428-874A-E24BAB1FBC78}"/>
              </a:ext>
            </a:extLst>
          </p:cNvPr>
          <p:cNvSpPr txBox="1"/>
          <p:nvPr/>
        </p:nvSpPr>
        <p:spPr>
          <a:xfrm>
            <a:off x="8103705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i="1" baseline="-25000" dirty="0"/>
              <a:t>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EAB5C65-9B08-47F2-9A27-BE7A757DD9A1}"/>
              </a:ext>
            </a:extLst>
          </p:cNvPr>
          <p:cNvSpPr txBox="1"/>
          <p:nvPr/>
        </p:nvSpPr>
        <p:spPr>
          <a:xfrm>
            <a:off x="4108042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1B3A13A-A76A-406C-B960-715A0A7BE7A4}"/>
              </a:ext>
            </a:extLst>
          </p:cNvPr>
          <p:cNvSpPr txBox="1"/>
          <p:nvPr/>
        </p:nvSpPr>
        <p:spPr>
          <a:xfrm>
            <a:off x="6351105" y="3826857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F84E735-1BD6-42F9-B3C7-F1A9A4BAC228}"/>
              </a:ext>
            </a:extLst>
          </p:cNvPr>
          <p:cNvSpPr txBox="1"/>
          <p:nvPr/>
        </p:nvSpPr>
        <p:spPr>
          <a:xfrm>
            <a:off x="8463474" y="38191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</a:t>
            </a:r>
            <a:r>
              <a:rPr lang="en-US" i="1" baseline="-25000" dirty="0"/>
              <a:t>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CE11F56-DB97-46B4-A134-D105DEA21C86}"/>
              </a:ext>
            </a:extLst>
          </p:cNvPr>
          <p:cNvSpPr txBox="1"/>
          <p:nvPr/>
        </p:nvSpPr>
        <p:spPr>
          <a:xfrm>
            <a:off x="4446105" y="38275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4C92BE6-44AD-4A69-84B3-FD8D59D6B7C5}"/>
              </a:ext>
            </a:extLst>
          </p:cNvPr>
          <p:cNvSpPr txBox="1"/>
          <p:nvPr/>
        </p:nvSpPr>
        <p:spPr>
          <a:xfrm>
            <a:off x="6687989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442726-BEB2-45A7-8F02-4D670B665325}"/>
              </a:ext>
            </a:extLst>
          </p:cNvPr>
          <p:cNvSpPr txBox="1"/>
          <p:nvPr/>
        </p:nvSpPr>
        <p:spPr>
          <a:xfrm>
            <a:off x="8821589" y="3827583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  <a:r>
              <a:rPr lang="en-US" i="1" baseline="-25000" dirty="0"/>
              <a:t>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E259C16-E375-492B-8CC7-1BD1CFDE0133}"/>
              </a:ext>
            </a:extLst>
          </p:cNvPr>
          <p:cNvSpPr txBox="1"/>
          <p:nvPr/>
        </p:nvSpPr>
        <p:spPr>
          <a:xfrm>
            <a:off x="4827105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B43BB84-D22F-4D2D-B89F-75E3CFB14A51}"/>
              </a:ext>
            </a:extLst>
          </p:cNvPr>
          <p:cNvSpPr txBox="1"/>
          <p:nvPr/>
        </p:nvSpPr>
        <p:spPr>
          <a:xfrm>
            <a:off x="7052947" y="3842899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7204AB5-AC40-4090-9FEC-762B448C9F5E}"/>
              </a:ext>
            </a:extLst>
          </p:cNvPr>
          <p:cNvSpPr txBox="1"/>
          <p:nvPr/>
        </p:nvSpPr>
        <p:spPr>
          <a:xfrm>
            <a:off x="9213442" y="3835241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</a:t>
            </a:r>
            <a:r>
              <a:rPr lang="en-US" i="1" baseline="-25000" dirty="0"/>
              <a:t>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F297E1E-23AB-4F35-A0E7-8E80E3DBA79A}"/>
              </a:ext>
            </a:extLst>
          </p:cNvPr>
          <p:cNvSpPr txBox="1"/>
          <p:nvPr/>
        </p:nvSpPr>
        <p:spPr>
          <a:xfrm>
            <a:off x="1161483" y="979383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8F47D0-7C30-40D9-930C-D303D809C618}"/>
              </a:ext>
            </a:extLst>
          </p:cNvPr>
          <p:cNvSpPr txBox="1"/>
          <p:nvPr/>
        </p:nvSpPr>
        <p:spPr>
          <a:xfrm>
            <a:off x="1157473" y="1316267"/>
            <a:ext cx="37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</a:t>
            </a:r>
            <a:endParaRPr lang="en-US" baseline="-25000" dirty="0">
              <a:solidFill>
                <a:schemeClr val="accent6"/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DB187E6-4A31-4842-8553-EF176C4AA693}"/>
              </a:ext>
            </a:extLst>
          </p:cNvPr>
          <p:cNvGrpSpPr/>
          <p:nvPr/>
        </p:nvGrpSpPr>
        <p:grpSpPr>
          <a:xfrm>
            <a:off x="2749653" y="3422157"/>
            <a:ext cx="5534526" cy="2268542"/>
            <a:chOff x="1552074" y="3496000"/>
            <a:chExt cx="5534526" cy="2268542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12E91AF6-7D04-4D09-9ADD-BDCACC15DFC0}"/>
                </a:ext>
              </a:extLst>
            </p:cNvPr>
            <p:cNvCxnSpPr/>
            <p:nvPr/>
          </p:nvCxnSpPr>
          <p:spPr>
            <a:xfrm flipV="1">
              <a:off x="1568116" y="3496000"/>
              <a:ext cx="0" cy="930442"/>
            </a:xfrm>
            <a:prstGeom prst="straightConnector1">
              <a:avLst/>
            </a:prstGeom>
            <a:ln w="25400">
              <a:solidFill>
                <a:schemeClr val="accent6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816004-C5B8-446B-BFCC-9B505CBD2F11}"/>
                </a:ext>
              </a:extLst>
            </p:cNvPr>
            <p:cNvCxnSpPr/>
            <p:nvPr/>
          </p:nvCxnSpPr>
          <p:spPr>
            <a:xfrm>
              <a:off x="1552074" y="4426442"/>
              <a:ext cx="5526000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8F28DB4-E2A3-4C87-AD71-4D3C5D0825FD}"/>
                </a:ext>
              </a:extLst>
            </p:cNvPr>
            <p:cNvCxnSpPr/>
            <p:nvPr/>
          </p:nvCxnSpPr>
          <p:spPr>
            <a:xfrm>
              <a:off x="7086600" y="4426442"/>
              <a:ext cx="0" cy="133810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E643152-4DAF-42EE-99E7-B9BFBCD1D7DF}"/>
              </a:ext>
            </a:extLst>
          </p:cNvPr>
          <p:cNvCxnSpPr/>
          <p:nvPr/>
        </p:nvCxnSpPr>
        <p:spPr>
          <a:xfrm flipV="1">
            <a:off x="4979505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F373C579-ED16-497A-9ECC-65AABC764DC1}"/>
              </a:ext>
            </a:extLst>
          </p:cNvPr>
          <p:cNvCxnSpPr/>
          <p:nvPr/>
        </p:nvCxnSpPr>
        <p:spPr>
          <a:xfrm flipV="1">
            <a:off x="7205347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76BCD4A-D77D-4819-AE39-B4E4C3C102D9}"/>
              </a:ext>
            </a:extLst>
          </p:cNvPr>
          <p:cNvCxnSpPr/>
          <p:nvPr/>
        </p:nvCxnSpPr>
        <p:spPr>
          <a:xfrm flipV="1">
            <a:off x="9350979" y="3428999"/>
            <a:ext cx="0" cy="31400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D7703-9432-4DEE-A3EE-BFC07E910C71}"/>
              </a:ext>
            </a:extLst>
          </p:cNvPr>
          <p:cNvCxnSpPr/>
          <p:nvPr/>
        </p:nvCxnSpPr>
        <p:spPr>
          <a:xfrm flipV="1">
            <a:off x="8630588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FC64E26-9C86-4372-8677-AE96D9B59A15}"/>
              </a:ext>
            </a:extLst>
          </p:cNvPr>
          <p:cNvCxnSpPr/>
          <p:nvPr/>
        </p:nvCxnSpPr>
        <p:spPr>
          <a:xfrm flipV="1">
            <a:off x="8930626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3136D15-9612-41B8-8FE4-1F9D2B6108F7}"/>
              </a:ext>
            </a:extLst>
          </p:cNvPr>
          <p:cNvCxnSpPr/>
          <p:nvPr/>
        </p:nvCxnSpPr>
        <p:spPr>
          <a:xfrm flipV="1">
            <a:off x="9260077" y="5244697"/>
            <a:ext cx="0" cy="463460"/>
          </a:xfrm>
          <a:prstGeom prst="straightConnector1">
            <a:avLst/>
          </a:prstGeom>
          <a:ln w="25400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DD320D9-E3A7-4267-918D-521951F40CF8}"/>
              </a:ext>
            </a:extLst>
          </p:cNvPr>
          <p:cNvSpPr txBox="1"/>
          <p:nvPr/>
        </p:nvSpPr>
        <p:spPr>
          <a:xfrm>
            <a:off x="4458078" y="1556074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FD3C112-4110-4B41-8EC2-4D64320F6AE5}"/>
              </a:ext>
            </a:extLst>
          </p:cNvPr>
          <p:cNvSpPr txBox="1"/>
          <p:nvPr/>
        </p:nvSpPr>
        <p:spPr>
          <a:xfrm>
            <a:off x="6695718" y="1553702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5D902F0-CD72-405A-97FC-930736BDD75D}"/>
              </a:ext>
            </a:extLst>
          </p:cNvPr>
          <p:cNvSpPr txBox="1"/>
          <p:nvPr/>
        </p:nvSpPr>
        <p:spPr>
          <a:xfrm>
            <a:off x="8819052" y="1555710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874C0BD-4595-4D65-B620-584B95758C59}"/>
              </a:ext>
            </a:extLst>
          </p:cNvPr>
          <p:cNvSpPr txBox="1"/>
          <p:nvPr/>
        </p:nvSpPr>
        <p:spPr>
          <a:xfrm>
            <a:off x="2233809" y="1558866"/>
            <a:ext cx="414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A</a:t>
            </a:r>
            <a:r>
              <a:rPr lang="en-US" i="1" baseline="-25000" dirty="0">
                <a:solidFill>
                  <a:schemeClr val="accent6"/>
                </a:solidFill>
              </a:rPr>
              <a:t>3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5DDE06F-AC33-4C19-A305-41384C32B65D}"/>
              </a:ext>
            </a:extLst>
          </p:cNvPr>
          <p:cNvGrpSpPr/>
          <p:nvPr/>
        </p:nvGrpSpPr>
        <p:grpSpPr>
          <a:xfrm>
            <a:off x="864174" y="1319728"/>
            <a:ext cx="7221071" cy="1351198"/>
            <a:chOff x="0" y="1371600"/>
            <a:chExt cx="7221071" cy="1351198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038E7B3-A184-4785-B5AE-9C98ABE617E5}"/>
                </a:ext>
              </a:extLst>
            </p:cNvPr>
            <p:cNvCxnSpPr/>
            <p:nvPr/>
          </p:nvCxnSpPr>
          <p:spPr>
            <a:xfrm>
              <a:off x="0" y="1676400"/>
              <a:ext cx="67818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6F04B2F-D07E-463B-B82F-653571B4FB60}"/>
                </a:ext>
              </a:extLst>
            </p:cNvPr>
            <p:cNvCxnSpPr/>
            <p:nvPr/>
          </p:nvCxnSpPr>
          <p:spPr>
            <a:xfrm>
              <a:off x="0" y="1371600"/>
              <a:ext cx="69342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288">
              <a:extLst>
                <a:ext uri="{FF2B5EF4-FFF2-40B4-BE49-F238E27FC236}">
                  <a16:creationId xmlns:a16="http://schemas.microsoft.com/office/drawing/2014/main" id="{4C86B49A-353E-42B5-8C65-C25CC321D215}"/>
                </a:ext>
              </a:extLst>
            </p:cNvPr>
            <p:cNvCxnSpPr/>
            <p:nvPr/>
          </p:nvCxnSpPr>
          <p:spPr>
            <a:xfrm rot="16200000" flipH="1">
              <a:off x="6554437" y="1751363"/>
              <a:ext cx="1046397" cy="286871"/>
            </a:xfrm>
            <a:prstGeom prst="bentConnector2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291">
              <a:extLst>
                <a:ext uri="{FF2B5EF4-FFF2-40B4-BE49-F238E27FC236}">
                  <a16:creationId xmlns:a16="http://schemas.microsoft.com/office/drawing/2014/main" id="{38458DA8-ABAA-4D95-AEEB-9DAA692C6D27}"/>
                </a:ext>
              </a:extLst>
            </p:cNvPr>
            <p:cNvCxnSpPr/>
            <p:nvPr/>
          </p:nvCxnSpPr>
          <p:spPr>
            <a:xfrm rot="16200000" flipH="1">
              <a:off x="6480417" y="1982143"/>
              <a:ext cx="1042036" cy="439271"/>
            </a:xfrm>
            <a:prstGeom prst="bentConnector2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293">
              <a:extLst>
                <a:ext uri="{FF2B5EF4-FFF2-40B4-BE49-F238E27FC236}">
                  <a16:creationId xmlns:a16="http://schemas.microsoft.com/office/drawing/2014/main" id="{03AFBE2D-3435-4453-B059-4005395399D9}"/>
                </a:ext>
              </a:extLst>
            </p:cNvPr>
            <p:cNvCxnSpPr/>
            <p:nvPr/>
          </p:nvCxnSpPr>
          <p:spPr>
            <a:xfrm rot="16200000" flipH="1">
              <a:off x="4420838" y="1751363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294">
              <a:extLst>
                <a:ext uri="{FF2B5EF4-FFF2-40B4-BE49-F238E27FC236}">
                  <a16:creationId xmlns:a16="http://schemas.microsoft.com/office/drawing/2014/main" id="{02D28D32-484B-41D7-8A8E-1E62F57D5179}"/>
                </a:ext>
              </a:extLst>
            </p:cNvPr>
            <p:cNvCxnSpPr/>
            <p:nvPr/>
          </p:nvCxnSpPr>
          <p:spPr>
            <a:xfrm rot="16200000" flipH="1">
              <a:off x="4346818" y="1982143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Elbow Connector 295">
              <a:extLst>
                <a:ext uri="{FF2B5EF4-FFF2-40B4-BE49-F238E27FC236}">
                  <a16:creationId xmlns:a16="http://schemas.microsoft.com/office/drawing/2014/main" id="{E449575C-ECE3-46AE-86DB-1335E65B68C7}"/>
                </a:ext>
              </a:extLst>
            </p:cNvPr>
            <p:cNvCxnSpPr/>
            <p:nvPr/>
          </p:nvCxnSpPr>
          <p:spPr>
            <a:xfrm rot="16200000" flipH="1">
              <a:off x="2211038" y="1751364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Elbow Connector 296">
              <a:extLst>
                <a:ext uri="{FF2B5EF4-FFF2-40B4-BE49-F238E27FC236}">
                  <a16:creationId xmlns:a16="http://schemas.microsoft.com/office/drawing/2014/main" id="{AFEC6B83-9BD7-4D0E-A76C-98CBEEB3D246}"/>
                </a:ext>
              </a:extLst>
            </p:cNvPr>
            <p:cNvCxnSpPr/>
            <p:nvPr/>
          </p:nvCxnSpPr>
          <p:spPr>
            <a:xfrm rot="16200000" flipH="1">
              <a:off x="2137018" y="1982144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Elbow Connector 297">
              <a:extLst>
                <a:ext uri="{FF2B5EF4-FFF2-40B4-BE49-F238E27FC236}">
                  <a16:creationId xmlns:a16="http://schemas.microsoft.com/office/drawing/2014/main" id="{F06C26F7-748F-4C49-8939-DB69D942AD94}"/>
                </a:ext>
              </a:extLst>
            </p:cNvPr>
            <p:cNvCxnSpPr/>
            <p:nvPr/>
          </p:nvCxnSpPr>
          <p:spPr>
            <a:xfrm rot="16200000" flipH="1">
              <a:off x="1238" y="1751363"/>
              <a:ext cx="1046397" cy="2868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298">
              <a:extLst>
                <a:ext uri="{FF2B5EF4-FFF2-40B4-BE49-F238E27FC236}">
                  <a16:creationId xmlns:a16="http://schemas.microsoft.com/office/drawing/2014/main" id="{A66BBC8C-3A72-49AD-8DFA-B5E08CCDCB18}"/>
                </a:ext>
              </a:extLst>
            </p:cNvPr>
            <p:cNvCxnSpPr/>
            <p:nvPr/>
          </p:nvCxnSpPr>
          <p:spPr>
            <a:xfrm rot="16200000" flipH="1">
              <a:off x="-72782" y="1982143"/>
              <a:ext cx="1042036" cy="439271"/>
            </a:xfrm>
            <a:prstGeom prst="bentConnector2">
              <a:avLst/>
            </a:prstGeom>
            <a:ln w="25400">
              <a:headEnd type="oval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81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20" grpId="0"/>
      <p:bldP spid="121" grpId="0"/>
      <p:bldP spid="122" grpId="0"/>
      <p:bldP spid="1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660-CD30-45F8-B77B-94D786CE6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0449-54FE-41D2-8B7C-1A3D77278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construction of a bus system for four registers is explained earlier.</a:t>
            </a:r>
          </a:p>
          <a:p>
            <a:r>
              <a:rPr lang="en-US" dirty="0"/>
              <a:t>Each register has four bits, numbered 0 through 3. </a:t>
            </a:r>
          </a:p>
          <a:p>
            <a:r>
              <a:rPr lang="en-US" dirty="0"/>
              <a:t>The bus consists of four 4 x 1 multiplexers each having four data inputs, 0 through 3, and two selection inputs,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  <a:p>
            <a:r>
              <a:rPr lang="en-US" dirty="0"/>
              <a:t>The diagram shows that the bits in the same significant position in each register are connected to the data inputs of one multiplexer to form one line of the bus.</a:t>
            </a:r>
          </a:p>
          <a:p>
            <a:r>
              <a:rPr lang="en-US" dirty="0"/>
              <a:t>The two selection lines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 are connected to the selection inputs of all four multiplexers. </a:t>
            </a:r>
          </a:p>
          <a:p>
            <a:r>
              <a:rPr lang="en-US" dirty="0"/>
              <a:t>The selection lines choose the four bits of one register and transfer them into the four-line common bus.</a:t>
            </a:r>
          </a:p>
          <a:p>
            <a:r>
              <a:rPr lang="en-US" dirty="0"/>
              <a:t>When S</a:t>
            </a:r>
            <a:r>
              <a:rPr lang="en-US" baseline="-25000" dirty="0"/>
              <a:t>1</a:t>
            </a:r>
            <a:r>
              <a:rPr lang="en-US" dirty="0"/>
              <a:t>S</a:t>
            </a:r>
            <a:r>
              <a:rPr lang="en-US" baseline="-25000" dirty="0"/>
              <a:t>0</a:t>
            </a:r>
            <a:r>
              <a:rPr lang="en-US" dirty="0"/>
              <a:t> = 00, the 0 data inputs of all four multiplexers are selected and applied to the outputs that form the bus. </a:t>
            </a:r>
          </a:p>
          <a:p>
            <a:r>
              <a:rPr lang="en-US" dirty="0"/>
              <a:t>This causes the bus lines to receive the content of register A since the outputs of this register are connected to the 0 data inputs of the multiplexers.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63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FEE5A-99BF-40B0-8892-1657D26D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for 4 registers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2BEC-22FF-403A-8EDC-551987A3B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6528037" cy="5590565"/>
          </a:xfrm>
        </p:spPr>
        <p:txBody>
          <a:bodyPr/>
          <a:lstStyle/>
          <a:p>
            <a:r>
              <a:rPr lang="en-US" dirty="0"/>
              <a:t>Table shows the register that is selected by the bus for each of the four possible binary values of the selection lines.</a:t>
            </a:r>
          </a:p>
          <a:p>
            <a:pPr lvl="0" algn="just"/>
            <a:r>
              <a:rPr lang="en-US" dirty="0"/>
              <a:t>In general, a bus system will multiplex </a:t>
            </a:r>
            <a:r>
              <a:rPr lang="en-US" i="1" dirty="0">
                <a:solidFill>
                  <a:schemeClr val="accent6"/>
                </a:solidFill>
              </a:rPr>
              <a:t>k</a:t>
            </a:r>
            <a:r>
              <a:rPr lang="en-US" dirty="0">
                <a:solidFill>
                  <a:schemeClr val="accent6"/>
                </a:solidFill>
              </a:rPr>
              <a:t> registers</a:t>
            </a:r>
            <a:r>
              <a:rPr lang="en-US" dirty="0"/>
              <a:t> of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 bits</a:t>
            </a:r>
            <a:r>
              <a:rPr lang="en-US" dirty="0"/>
              <a:t> each to produce an </a:t>
            </a:r>
            <a:r>
              <a:rPr lang="en-US" i="1" dirty="0"/>
              <a:t>n</a:t>
            </a:r>
            <a:r>
              <a:rPr lang="en-US" dirty="0"/>
              <a:t>-line common bus. </a:t>
            </a:r>
          </a:p>
          <a:p>
            <a:pPr lvl="0" algn="just"/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number of multiplexers</a:t>
            </a:r>
            <a:r>
              <a:rPr lang="en-US" dirty="0"/>
              <a:t> needed to construct the bus is equal to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/>
              <a:t>, the number of bits in each register.</a:t>
            </a:r>
          </a:p>
          <a:p>
            <a:pPr lvl="0" algn="just"/>
            <a:r>
              <a:rPr lang="en-US" dirty="0"/>
              <a:t>The size of each </a:t>
            </a:r>
            <a:r>
              <a:rPr lang="en-US" dirty="0">
                <a:solidFill>
                  <a:schemeClr val="accent6"/>
                </a:solidFill>
              </a:rPr>
              <a:t>multiplexer</a:t>
            </a:r>
            <a:r>
              <a:rPr lang="en-US" dirty="0"/>
              <a:t> must be </a:t>
            </a:r>
            <a:r>
              <a:rPr lang="en-US" i="1" dirty="0">
                <a:solidFill>
                  <a:schemeClr val="accent6"/>
                </a:solidFill>
              </a:rPr>
              <a:t>k x 1</a:t>
            </a:r>
            <a:r>
              <a:rPr lang="en-US" dirty="0"/>
              <a:t> since it multiplexes </a:t>
            </a:r>
            <a:r>
              <a:rPr lang="en-US" i="1" dirty="0">
                <a:solidFill>
                  <a:schemeClr val="accent6"/>
                </a:solidFill>
              </a:rPr>
              <a:t>k</a:t>
            </a:r>
            <a:r>
              <a:rPr lang="en-US" dirty="0">
                <a:solidFill>
                  <a:schemeClr val="accent6"/>
                </a:solidFill>
              </a:rPr>
              <a:t> data</a:t>
            </a:r>
            <a:r>
              <a:rPr lang="en-US" dirty="0"/>
              <a:t> lines. </a:t>
            </a:r>
          </a:p>
          <a:p>
            <a:pPr algn="just"/>
            <a:r>
              <a:rPr lang="en-US" dirty="0"/>
              <a:t>For example, a common bus for eight registers of 16 bits requires</a:t>
            </a:r>
          </a:p>
          <a:p>
            <a:pPr marL="0" indent="0" algn="just">
              <a:buNone/>
            </a:pPr>
            <a:r>
              <a:rPr lang="en-US" dirty="0"/>
              <a:t>   Multiplexers - 16 of (8 x 1)</a:t>
            </a:r>
          </a:p>
          <a:p>
            <a:pPr marL="0" indent="0" algn="just">
              <a:buNone/>
            </a:pPr>
            <a:r>
              <a:rPr lang="en-US" dirty="0"/>
              <a:t>   Select Lines - 3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5E8CDF-D850-4292-89C8-9AFBBCC800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44432" y="1928193"/>
          <a:ext cx="521638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Register Selected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4327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B1840-F41E-4DE3-8E5D-309F5605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Tri-state Buffer (3 state Buffer)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F835-7DDA-406A-8737-6EDD0D04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3658860"/>
          </a:xfrm>
        </p:spPr>
        <p:txBody>
          <a:bodyPr/>
          <a:lstStyle/>
          <a:p>
            <a:r>
              <a:rPr lang="en-US" dirty="0"/>
              <a:t>A three-state gate is a digital circuit that exhibits three states.</a:t>
            </a:r>
          </a:p>
          <a:p>
            <a:r>
              <a:rPr lang="en-US" dirty="0"/>
              <a:t>Two of the states are signals equivalent to </a:t>
            </a:r>
            <a:r>
              <a:rPr lang="en-US" dirty="0">
                <a:solidFill>
                  <a:schemeClr val="tx2"/>
                </a:solidFill>
              </a:rPr>
              <a:t>logic 1 and 0</a:t>
            </a:r>
            <a:r>
              <a:rPr lang="en-US" dirty="0"/>
              <a:t> as in a conventional gate.</a:t>
            </a:r>
          </a:p>
          <a:p>
            <a:r>
              <a:rPr lang="en-US" dirty="0"/>
              <a:t>The third state is </a:t>
            </a:r>
            <a:r>
              <a:rPr lang="en-US" dirty="0">
                <a:solidFill>
                  <a:schemeClr val="tx2"/>
                </a:solidFill>
              </a:rPr>
              <a:t>high impedance</a:t>
            </a:r>
            <a:r>
              <a:rPr lang="en-US" dirty="0"/>
              <a:t> state which behaves like an open circuit, which means that the output is disconnected and does not have logic significance.</a:t>
            </a:r>
          </a:p>
          <a:p>
            <a:r>
              <a:rPr lang="en-US" dirty="0"/>
              <a:t>The control input determines the output state. When the control input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is equal to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/>
              <a:t>, the output is enabled and the gate behaves like any </a:t>
            </a:r>
            <a:r>
              <a:rPr lang="en-US" dirty="0">
                <a:solidFill>
                  <a:schemeClr val="accent6"/>
                </a:solidFill>
              </a:rPr>
              <a:t>conventional buffer</a:t>
            </a:r>
            <a:r>
              <a:rPr lang="en-US" dirty="0"/>
              <a:t>, with the output equal to the normal input. </a:t>
            </a:r>
          </a:p>
          <a:p>
            <a:r>
              <a:rPr lang="en-US" dirty="0"/>
              <a:t>When the control input </a:t>
            </a:r>
            <a:r>
              <a:rPr lang="en-US" dirty="0">
                <a:solidFill>
                  <a:schemeClr val="accent6"/>
                </a:solidFill>
              </a:rPr>
              <a:t>C</a:t>
            </a:r>
            <a:r>
              <a:rPr lang="en-US" dirty="0"/>
              <a:t> is </a:t>
            </a:r>
            <a:r>
              <a:rPr lang="en-US" dirty="0">
                <a:solidFill>
                  <a:schemeClr val="accent6"/>
                </a:solidFill>
              </a:rPr>
              <a:t>0</a:t>
            </a:r>
            <a:r>
              <a:rPr lang="en-US" dirty="0"/>
              <a:t>, the output is disabled and the gate goes to a </a:t>
            </a:r>
            <a:r>
              <a:rPr lang="en-US" dirty="0">
                <a:solidFill>
                  <a:schemeClr val="accent6"/>
                </a:solidFill>
              </a:rPr>
              <a:t>high-impedance</a:t>
            </a:r>
            <a:r>
              <a:rPr lang="en-US" dirty="0"/>
              <a:t> state, regardless of the value in the normal input.</a:t>
            </a:r>
          </a:p>
          <a:p>
            <a:endParaRPr lang="en-US" dirty="0"/>
          </a:p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4BADBB-6900-4786-A611-9C9496C90331}"/>
              </a:ext>
            </a:extLst>
          </p:cNvPr>
          <p:cNvGrpSpPr/>
          <p:nvPr/>
        </p:nvGrpSpPr>
        <p:grpSpPr>
          <a:xfrm>
            <a:off x="4346448" y="4522305"/>
            <a:ext cx="3499104" cy="1060704"/>
            <a:chOff x="2711197" y="4117848"/>
            <a:chExt cx="3499104" cy="106070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4E2C916-2B27-47B1-9A5C-FC5534405A29}"/>
                </a:ext>
              </a:extLst>
            </p:cNvPr>
            <p:cNvCxnSpPr>
              <a:endCxn id="6" idx="3"/>
            </p:cNvCxnSpPr>
            <p:nvPr/>
          </p:nvCxnSpPr>
          <p:spPr>
            <a:xfrm>
              <a:off x="2711197" y="4648200"/>
              <a:ext cx="129235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A64C9B3-F2D8-4EFE-9764-7CB3DE50FE80}"/>
                </a:ext>
              </a:extLst>
            </p:cNvPr>
            <p:cNvSpPr/>
            <p:nvPr/>
          </p:nvSpPr>
          <p:spPr>
            <a:xfrm rot="5400000">
              <a:off x="3930397" y="4191000"/>
              <a:ext cx="1060704" cy="9144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5B7C12-4B28-4587-A29F-54BC34CF43C2}"/>
                </a:ext>
              </a:extLst>
            </p:cNvPr>
            <p:cNvCxnSpPr>
              <a:stCxn id="6" idx="0"/>
            </p:cNvCxnSpPr>
            <p:nvPr/>
          </p:nvCxnSpPr>
          <p:spPr>
            <a:xfrm>
              <a:off x="4917949" y="4648200"/>
              <a:ext cx="1292352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4E83F9-92DF-43B2-98CA-A05ED3C99DE6}"/>
              </a:ext>
            </a:extLst>
          </p:cNvPr>
          <p:cNvGrpSpPr/>
          <p:nvPr/>
        </p:nvGrpSpPr>
        <p:grpSpPr>
          <a:xfrm>
            <a:off x="4321266" y="5297807"/>
            <a:ext cx="1774734" cy="725424"/>
            <a:chOff x="2705101" y="4913376"/>
            <a:chExt cx="1774734" cy="72542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FDD9652-7465-41A7-9D5E-E3D2D7CB517E}"/>
                </a:ext>
              </a:extLst>
            </p:cNvPr>
            <p:cNvCxnSpPr/>
            <p:nvPr/>
          </p:nvCxnSpPr>
          <p:spPr>
            <a:xfrm>
              <a:off x="2705101" y="5638800"/>
              <a:ext cx="17716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9634807-618C-48EB-AECC-3FE1F088BD5E}"/>
                </a:ext>
              </a:extLst>
            </p:cNvPr>
            <p:cNvCxnSpPr>
              <a:cxnSpLocks/>
            </p:cNvCxnSpPr>
            <p:nvPr/>
          </p:nvCxnSpPr>
          <p:spPr>
            <a:xfrm>
              <a:off x="4476787" y="4913376"/>
              <a:ext cx="3048" cy="72542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A22F36-0F7E-4FC3-A6C7-453EB50DCED1}"/>
              </a:ext>
            </a:extLst>
          </p:cNvPr>
          <p:cNvSpPr txBox="1"/>
          <p:nvPr/>
        </p:nvSpPr>
        <p:spPr>
          <a:xfrm>
            <a:off x="2768724" y="4838345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Input </a:t>
            </a:r>
            <a:r>
              <a:rPr lang="en-US" i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724189-E1F3-47AA-BC57-86C2091E3F94}"/>
              </a:ext>
            </a:extLst>
          </p:cNvPr>
          <p:cNvSpPr txBox="1"/>
          <p:nvPr/>
        </p:nvSpPr>
        <p:spPr>
          <a:xfrm>
            <a:off x="2768728" y="5826325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Input </a:t>
            </a:r>
            <a:r>
              <a:rPr lang="en-US" i="1" dirty="0"/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A49AB-D448-4A2D-88C1-C999A21F659C}"/>
              </a:ext>
            </a:extLst>
          </p:cNvPr>
          <p:cNvSpPr txBox="1"/>
          <p:nvPr/>
        </p:nvSpPr>
        <p:spPr>
          <a:xfrm>
            <a:off x="7936038" y="4838345"/>
            <a:ext cx="265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</a:t>
            </a:r>
            <a:r>
              <a:rPr lang="en-US" i="1" dirty="0"/>
              <a:t>Y = A</a:t>
            </a:r>
            <a:r>
              <a:rPr lang="en-US" dirty="0"/>
              <a:t> if </a:t>
            </a:r>
            <a:r>
              <a:rPr lang="en-US" i="1" dirty="0"/>
              <a:t>C =1</a:t>
            </a:r>
          </a:p>
          <a:p>
            <a:r>
              <a:rPr lang="en-US" dirty="0"/>
              <a:t>High-impedance if </a:t>
            </a:r>
            <a:r>
              <a:rPr lang="en-US" i="1" dirty="0"/>
              <a:t>C = 0</a:t>
            </a:r>
          </a:p>
        </p:txBody>
      </p:sp>
    </p:spTree>
    <p:extLst>
      <p:ext uri="{BB962C8B-B14F-4D97-AF65-F5344CB8AC3E}">
        <p14:creationId xmlns:p14="http://schemas.microsoft.com/office/powerpoint/2010/main" val="15132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System with three state buffer and decoder (Conti…)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19" y="3978164"/>
            <a:ext cx="1769357" cy="2156009"/>
            <a:chOff x="921233" y="3962399"/>
            <a:chExt cx="1769357" cy="2156009"/>
          </a:xfrm>
        </p:grpSpPr>
        <p:grpSp>
          <p:nvGrpSpPr>
            <p:cNvPr id="5" name="Group 4"/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 x 4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r>
                  <a:rPr lang="en-US" b="1" dirty="0"/>
                  <a:t>    1</a:t>
                </a:r>
              </a:p>
              <a:p>
                <a:pPr algn="ctr"/>
                <a:r>
                  <a:rPr lang="en-US" b="1" dirty="0"/>
                  <a:t>    2</a:t>
                </a:r>
              </a:p>
              <a:p>
                <a:pPr algn="ctr"/>
                <a:r>
                  <a:rPr lang="en-US" b="1" dirty="0"/>
                  <a:t>    3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  <a:p>
              <a:pPr algn="ctr"/>
              <a:r>
                <a:rPr lang="en-US" b="1" dirty="0"/>
                <a:t>    S</a:t>
              </a:r>
              <a:r>
                <a:rPr lang="en-US" b="1" baseline="-25000" dirty="0"/>
                <a:t>0</a:t>
              </a:r>
            </a:p>
            <a:p>
              <a:pPr algn="ctr"/>
              <a:r>
                <a:rPr lang="en-US" b="1" dirty="0"/>
                <a:t>    </a:t>
              </a:r>
              <a:r>
                <a:rPr lang="en-US" b="1" i="1" dirty="0"/>
                <a:t>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1321676" y="45115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7388" y="50449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07388" y="55783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169276" y="4435365"/>
            <a:ext cx="184453" cy="6858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76" y="4587765"/>
            <a:ext cx="764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276" y="5361433"/>
            <a:ext cx="81945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Enable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619" y="1631778"/>
            <a:ext cx="519112" cy="2609633"/>
            <a:chOff x="3607674" y="1639996"/>
            <a:chExt cx="519112" cy="260963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607674" y="4249629"/>
              <a:ext cx="519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6786" y="1639996"/>
              <a:ext cx="0" cy="2609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3607675" y="4783851"/>
            <a:ext cx="1081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4" idx="5"/>
          </p:cNvCxnSpPr>
          <p:nvPr/>
        </p:nvCxnSpPr>
        <p:spPr>
          <a:xfrm flipV="1">
            <a:off x="4688839" y="2435332"/>
            <a:ext cx="0" cy="23485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62151" y="1469307"/>
            <a:ext cx="0" cy="804861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4583" y="1469307"/>
            <a:ext cx="0" cy="1552402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47013" y="1469307"/>
            <a:ext cx="0" cy="2235156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07675" y="5349765"/>
            <a:ext cx="1664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71676" y="3201272"/>
            <a:ext cx="0" cy="2160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7200" y="5883165"/>
            <a:ext cx="224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7" idx="5"/>
          </p:cNvCxnSpPr>
          <p:nvPr/>
        </p:nvCxnSpPr>
        <p:spPr>
          <a:xfrm flipV="1">
            <a:off x="5864108" y="3865626"/>
            <a:ext cx="9593" cy="2017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59876" y="1127932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/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1295400"/>
              <a:ext cx="40107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59876" y="1923268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/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</p:cNvCxnSpPr>
            <p:nvPr/>
          </p:nvCxnSpPr>
          <p:spPr>
            <a:xfrm>
              <a:off x="4652053" y="2248879"/>
              <a:ext cx="279022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828800" y="2045732"/>
              <a:ext cx="39305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2783" y="2670808"/>
            <a:ext cx="3701325" cy="682752"/>
            <a:chOff x="1831707" y="2655043"/>
            <a:chExt cx="3701325" cy="682752"/>
          </a:xfrm>
        </p:grpSpPr>
        <p:grpSp>
          <p:nvGrpSpPr>
            <p:cNvPr id="38" name="Group 37"/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/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/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9876" y="3353562"/>
            <a:ext cx="4296662" cy="682752"/>
            <a:chOff x="1828800" y="3337797"/>
            <a:chExt cx="4296662" cy="682752"/>
          </a:xfrm>
        </p:grpSpPr>
        <p:grpSp>
          <p:nvGrpSpPr>
            <p:cNvPr id="44" name="Group 43"/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/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  <a:r>
                <a:rPr lang="en-US" b="1" baseline="-25000" dirty="0"/>
                <a:t>0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41276" y="1094233"/>
            <a:ext cx="172313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Bus line for bit 0</a:t>
            </a:r>
            <a:endParaRPr lang="en-US" b="1" baseline="-25000" dirty="0"/>
          </a:p>
        </p:txBody>
      </p:sp>
      <p:sp>
        <p:nvSpPr>
          <p:cNvPr id="61" name="Rectangle 60"/>
          <p:cNvSpPr/>
          <p:nvPr/>
        </p:nvSpPr>
        <p:spPr>
          <a:xfrm>
            <a:off x="8076781" y="1127931"/>
            <a:ext cx="3587214" cy="8593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400" b="1" dirty="0">
                <a:solidFill>
                  <a:schemeClr val="tx1"/>
                </a:solidFill>
              </a:rPr>
              <a:t>We required 4 Buffers.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300990" y="849215"/>
            <a:ext cx="3587214" cy="8593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We required one </a:t>
            </a:r>
            <a:r>
              <a:rPr lang="en-US" sz="2400" b="1" dirty="0">
                <a:solidFill>
                  <a:schemeClr val="tx1"/>
                </a:solidFill>
              </a:rPr>
              <a:t>2 x 4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Decoder.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8086305" y="1134420"/>
                <a:ext cx="3587214" cy="85936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Two select Lines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IN" sz="2400" b="1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305" y="1134420"/>
                <a:ext cx="3587214" cy="859368"/>
              </a:xfrm>
              <a:prstGeom prst="rect">
                <a:avLst/>
              </a:prstGeom>
              <a:blipFill rotWithShape="0">
                <a:blip r:embed="rId2"/>
                <a:stretch>
                  <a:fillRect l="-2369" r="-236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7789132" y="1338786"/>
            <a:ext cx="3587214" cy="85936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One Enable Line E.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586826" y="1078760"/>
            <a:ext cx="4524809" cy="16683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dirty="0">
                <a:solidFill>
                  <a:schemeClr val="tx1"/>
                </a:solidFill>
              </a:rPr>
              <a:t>The control inputs to the buffers determine which of the four normal inputs will communicate with the bus line.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617507" y="1057105"/>
            <a:ext cx="4524809" cy="16683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/>
            <a:r>
              <a:rPr lang="en-US" sz="2400" b="1" dirty="0">
                <a:solidFill>
                  <a:schemeClr val="tx1"/>
                </a:solidFill>
              </a:rPr>
              <a:t>The outputs of four buffers are connected together to form a single bus line.</a:t>
            </a:r>
            <a:endParaRPr lang="en-IN" sz="2400" b="1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2221" y="1891269"/>
            <a:ext cx="8689443" cy="4440011"/>
            <a:chOff x="52221" y="1891269"/>
            <a:chExt cx="8689443" cy="4440011"/>
          </a:xfrm>
        </p:grpSpPr>
        <p:sp>
          <p:nvSpPr>
            <p:cNvPr id="55" name="Rounded Rectangular Callout 54"/>
            <p:cNvSpPr/>
            <p:nvPr/>
          </p:nvSpPr>
          <p:spPr>
            <a:xfrm>
              <a:off x="137685" y="1891269"/>
              <a:ext cx="8603979" cy="4440011"/>
            </a:xfrm>
            <a:prstGeom prst="wedgeRoundRectCallout">
              <a:avLst>
                <a:gd name="adj1" fmla="val 60531"/>
                <a:gd name="adj2" fmla="val -53022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IN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52221" y="1983359"/>
                  <a:ext cx="808701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1"/>
                  <a14:m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2×4</m:t>
                      </m:r>
                      <m:r>
                        <a:rPr lang="en-I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IN" dirty="0"/>
                    <a:t> Decoder has four data Outputs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IN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n-IN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IN" b="1" dirty="0"/>
                    <a:t> 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IN" dirty="0"/>
                    <a:t>, two input lines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IN" b="1" dirty="0"/>
                    <a:t> &amp;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I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b>
                          <m:r>
                            <a:rPr lang="en-IN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lang="en-IN" b="1" dirty="0"/>
                    <a:t>.</a:t>
                  </a:r>
                </a:p>
                <a:p>
                  <a:pPr lvl="1"/>
                  <a:r>
                    <a:rPr lang="en-IN" dirty="0"/>
                    <a:t>One of these outputs will be active High based on the combination of inputs present, when the decoder is enabled. That means decoder detects a particular code.</a:t>
                  </a:r>
                  <a:endParaRPr lang="en-IN" b="1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1" y="1983359"/>
                  <a:ext cx="8087019" cy="12003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2030" b="-76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70" r="16643"/>
            <a:stretch/>
          </p:blipFill>
          <p:spPr>
            <a:xfrm>
              <a:off x="277762" y="3452936"/>
              <a:ext cx="3475044" cy="1818409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9510" y="3419605"/>
              <a:ext cx="4738114" cy="1968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82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49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System with three state buffer and decoder (Conti…)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19" y="3978164"/>
            <a:ext cx="1769357" cy="2156009"/>
            <a:chOff x="921233" y="3962399"/>
            <a:chExt cx="1769357" cy="2156009"/>
          </a:xfrm>
        </p:grpSpPr>
        <p:grpSp>
          <p:nvGrpSpPr>
            <p:cNvPr id="5" name="Group 4"/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 x 4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r>
                  <a:rPr lang="en-US" b="1" dirty="0"/>
                  <a:t>    1</a:t>
                </a:r>
              </a:p>
              <a:p>
                <a:pPr algn="ctr"/>
                <a:r>
                  <a:rPr lang="en-US" b="1" dirty="0"/>
                  <a:t>    2</a:t>
                </a:r>
              </a:p>
              <a:p>
                <a:pPr algn="ctr"/>
                <a:r>
                  <a:rPr lang="en-US" b="1" dirty="0"/>
                  <a:t>    3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  <a:p>
              <a:pPr algn="ctr"/>
              <a:r>
                <a:rPr lang="en-US" b="1" dirty="0"/>
                <a:t>    S</a:t>
              </a:r>
              <a:r>
                <a:rPr lang="en-US" b="1" baseline="-25000" dirty="0"/>
                <a:t>0</a:t>
              </a:r>
            </a:p>
            <a:p>
              <a:pPr algn="ctr"/>
              <a:r>
                <a:rPr lang="en-US" b="1" dirty="0"/>
                <a:t>    </a:t>
              </a:r>
              <a:r>
                <a:rPr lang="en-US" b="1" i="1" dirty="0"/>
                <a:t>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1321676" y="45115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7388" y="50449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07388" y="55783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169276" y="4435365"/>
            <a:ext cx="184453" cy="6858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76" y="4587765"/>
            <a:ext cx="764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276" y="5361433"/>
            <a:ext cx="81945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Enable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619" y="1631778"/>
            <a:ext cx="519112" cy="2609633"/>
            <a:chOff x="3607674" y="1639996"/>
            <a:chExt cx="519112" cy="260963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607674" y="4249629"/>
              <a:ext cx="519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6786" y="1639996"/>
              <a:ext cx="0" cy="2609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3607675" y="4783851"/>
            <a:ext cx="1081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4" idx="5"/>
          </p:cNvCxnSpPr>
          <p:nvPr/>
        </p:nvCxnSpPr>
        <p:spPr>
          <a:xfrm flipV="1">
            <a:off x="4688839" y="2435332"/>
            <a:ext cx="0" cy="23485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62151" y="1469307"/>
            <a:ext cx="0" cy="804861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4583" y="1469307"/>
            <a:ext cx="0" cy="1552402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47013" y="1469307"/>
            <a:ext cx="0" cy="2235156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07675" y="5349765"/>
            <a:ext cx="1664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71676" y="3201272"/>
            <a:ext cx="0" cy="2160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7200" y="5883165"/>
            <a:ext cx="224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7" idx="5"/>
          </p:cNvCxnSpPr>
          <p:nvPr/>
        </p:nvCxnSpPr>
        <p:spPr>
          <a:xfrm flipV="1">
            <a:off x="5864108" y="3865626"/>
            <a:ext cx="9593" cy="2017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59876" y="1127932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/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1295400"/>
              <a:ext cx="40107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59876" y="1923268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/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</p:cNvCxnSpPr>
            <p:nvPr/>
          </p:nvCxnSpPr>
          <p:spPr>
            <a:xfrm>
              <a:off x="4652053" y="2248879"/>
              <a:ext cx="279022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828800" y="2045732"/>
              <a:ext cx="39305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2783" y="2670808"/>
            <a:ext cx="3701325" cy="682752"/>
            <a:chOff x="1831707" y="2655043"/>
            <a:chExt cx="3701325" cy="682752"/>
          </a:xfrm>
        </p:grpSpPr>
        <p:grpSp>
          <p:nvGrpSpPr>
            <p:cNvPr id="38" name="Group 37"/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/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/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9876" y="3353562"/>
            <a:ext cx="4296662" cy="682752"/>
            <a:chOff x="1828800" y="3337797"/>
            <a:chExt cx="4296662" cy="682752"/>
          </a:xfrm>
        </p:grpSpPr>
        <p:grpSp>
          <p:nvGrpSpPr>
            <p:cNvPr id="44" name="Group 43"/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/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  <a:r>
                <a:rPr lang="en-US" b="1" baseline="-25000" dirty="0"/>
                <a:t>0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41276" y="1094233"/>
            <a:ext cx="172313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Bus line for bit 0</a:t>
            </a:r>
            <a:endParaRPr 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7969191" y="1463565"/>
            <a:ext cx="186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7566645"/>
                  </p:ext>
                </p:extLst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7" name="Straight Connector 56"/>
          <p:cNvCxnSpPr/>
          <p:nvPr/>
        </p:nvCxnSpPr>
        <p:spPr>
          <a:xfrm>
            <a:off x="3626509" y="4247823"/>
            <a:ext cx="481695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095731" y="1698614"/>
            <a:ext cx="0" cy="2542797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99532" y="41822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99532" y="4721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4391805" y="1453541"/>
            <a:ext cx="3126333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54860" y="1462134"/>
            <a:ext cx="1255239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 rot="5400000">
            <a:off x="3787054" y="1171450"/>
            <a:ext cx="682752" cy="588579"/>
          </a:xfrm>
          <a:prstGeom prst="triangle">
            <a:avLst/>
          </a:prstGeom>
          <a:solidFill>
            <a:srgbClr val="E40524"/>
          </a:solidFill>
          <a:ln w="381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7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65" grpId="0"/>
      <p:bldP spid="70" grpId="0" animBg="1"/>
      <p:bldP spid="7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System with three state buffer and decoder (Conti…)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19" y="3978164"/>
            <a:ext cx="1769357" cy="2156009"/>
            <a:chOff x="921233" y="3962399"/>
            <a:chExt cx="1769357" cy="2156009"/>
          </a:xfrm>
        </p:grpSpPr>
        <p:grpSp>
          <p:nvGrpSpPr>
            <p:cNvPr id="5" name="Group 4"/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 x 4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r>
                  <a:rPr lang="en-US" b="1" dirty="0"/>
                  <a:t>    1</a:t>
                </a:r>
              </a:p>
              <a:p>
                <a:pPr algn="ctr"/>
                <a:r>
                  <a:rPr lang="en-US" b="1" dirty="0"/>
                  <a:t>    2</a:t>
                </a:r>
              </a:p>
              <a:p>
                <a:pPr algn="ctr"/>
                <a:r>
                  <a:rPr lang="en-US" b="1" dirty="0"/>
                  <a:t>    3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  <a:p>
              <a:pPr algn="ctr"/>
              <a:r>
                <a:rPr lang="en-US" b="1" dirty="0"/>
                <a:t>    S</a:t>
              </a:r>
              <a:r>
                <a:rPr lang="en-US" b="1" baseline="-25000" dirty="0"/>
                <a:t>0</a:t>
              </a:r>
            </a:p>
            <a:p>
              <a:pPr algn="ctr"/>
              <a:r>
                <a:rPr lang="en-US" b="1" dirty="0"/>
                <a:t>    </a:t>
              </a:r>
              <a:r>
                <a:rPr lang="en-US" b="1" i="1" dirty="0"/>
                <a:t>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1321676" y="45115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7388" y="50449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07388" y="55783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169276" y="4435365"/>
            <a:ext cx="184453" cy="6858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76" y="4587765"/>
            <a:ext cx="764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276" y="5361433"/>
            <a:ext cx="81945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Enable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619" y="1631778"/>
            <a:ext cx="519112" cy="2609633"/>
            <a:chOff x="3607674" y="1639996"/>
            <a:chExt cx="519112" cy="260963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607674" y="4249629"/>
              <a:ext cx="519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6786" y="1639996"/>
              <a:ext cx="0" cy="2609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3607675" y="4783851"/>
            <a:ext cx="1081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4" idx="5"/>
          </p:cNvCxnSpPr>
          <p:nvPr/>
        </p:nvCxnSpPr>
        <p:spPr>
          <a:xfrm flipV="1">
            <a:off x="4688839" y="2435332"/>
            <a:ext cx="0" cy="23485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62151" y="1469307"/>
            <a:ext cx="0" cy="804861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4583" y="1469307"/>
            <a:ext cx="0" cy="1552402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47013" y="1469307"/>
            <a:ext cx="0" cy="2235156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07675" y="5349765"/>
            <a:ext cx="1664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71676" y="3201272"/>
            <a:ext cx="0" cy="2160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7200" y="5883165"/>
            <a:ext cx="224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7" idx="5"/>
          </p:cNvCxnSpPr>
          <p:nvPr/>
        </p:nvCxnSpPr>
        <p:spPr>
          <a:xfrm flipV="1">
            <a:off x="5864108" y="3865626"/>
            <a:ext cx="9593" cy="2017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59876" y="1127932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/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1295400"/>
              <a:ext cx="40107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59876" y="1923268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/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</p:cNvCxnSpPr>
            <p:nvPr/>
          </p:nvCxnSpPr>
          <p:spPr>
            <a:xfrm>
              <a:off x="4652053" y="2248879"/>
              <a:ext cx="279022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828800" y="2045732"/>
              <a:ext cx="39305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2783" y="2670808"/>
            <a:ext cx="3701325" cy="682752"/>
            <a:chOff x="1831707" y="2655043"/>
            <a:chExt cx="3701325" cy="682752"/>
          </a:xfrm>
        </p:grpSpPr>
        <p:grpSp>
          <p:nvGrpSpPr>
            <p:cNvPr id="38" name="Group 37"/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/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/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9876" y="3353562"/>
            <a:ext cx="4296662" cy="682752"/>
            <a:chOff x="1828800" y="3337797"/>
            <a:chExt cx="4296662" cy="682752"/>
          </a:xfrm>
        </p:grpSpPr>
        <p:grpSp>
          <p:nvGrpSpPr>
            <p:cNvPr id="44" name="Group 43"/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/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  <a:r>
                <a:rPr lang="en-US" b="1" baseline="-25000" dirty="0"/>
                <a:t>0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41276" y="1094233"/>
            <a:ext cx="172313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Bus line for bit 0</a:t>
            </a:r>
            <a:endParaRPr 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7969191" y="1463565"/>
            <a:ext cx="186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0438522"/>
                  </p:ext>
                </p:extLst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7" name="Straight Connector 56"/>
          <p:cNvCxnSpPr/>
          <p:nvPr/>
        </p:nvCxnSpPr>
        <p:spPr>
          <a:xfrm>
            <a:off x="3617200" y="4771691"/>
            <a:ext cx="1071639" cy="1216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70" idx="5"/>
          </p:cNvCxnSpPr>
          <p:nvPr/>
        </p:nvCxnSpPr>
        <p:spPr>
          <a:xfrm flipV="1">
            <a:off x="4688839" y="2440337"/>
            <a:ext cx="6303" cy="2326264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99532" y="41822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99532" y="4721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561687" y="2257450"/>
            <a:ext cx="1837795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 rot="5400000">
            <a:off x="4353766" y="1975359"/>
            <a:ext cx="682752" cy="588579"/>
          </a:xfrm>
          <a:prstGeom prst="triangle">
            <a:avLst/>
          </a:prstGeom>
          <a:solidFill>
            <a:srgbClr val="E40524"/>
          </a:solidFill>
          <a:ln w="381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5019766" y="2262574"/>
            <a:ext cx="262315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5255493" y="1508392"/>
            <a:ext cx="6658" cy="749058"/>
          </a:xfrm>
          <a:prstGeom prst="line">
            <a:avLst/>
          </a:prstGeom>
          <a:ln w="57150">
            <a:solidFill>
              <a:srgbClr val="E4052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89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65" grpId="0"/>
      <p:bldP spid="70" grpId="0" animBg="1"/>
      <p:bldP spid="7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System with three state buffer and decoder (Conti…)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19" y="3978164"/>
            <a:ext cx="1769357" cy="2156009"/>
            <a:chOff x="921233" y="3962399"/>
            <a:chExt cx="1769357" cy="2156009"/>
          </a:xfrm>
        </p:grpSpPr>
        <p:grpSp>
          <p:nvGrpSpPr>
            <p:cNvPr id="5" name="Group 4"/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 x 4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r>
                  <a:rPr lang="en-US" b="1" dirty="0"/>
                  <a:t>    1</a:t>
                </a:r>
              </a:p>
              <a:p>
                <a:pPr algn="ctr"/>
                <a:r>
                  <a:rPr lang="en-US" b="1" dirty="0"/>
                  <a:t>    2</a:t>
                </a:r>
              </a:p>
              <a:p>
                <a:pPr algn="ctr"/>
                <a:r>
                  <a:rPr lang="en-US" b="1" dirty="0"/>
                  <a:t>    3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  <a:p>
              <a:pPr algn="ctr"/>
              <a:r>
                <a:rPr lang="en-US" b="1" dirty="0"/>
                <a:t>    S</a:t>
              </a:r>
              <a:r>
                <a:rPr lang="en-US" b="1" baseline="-25000" dirty="0"/>
                <a:t>0</a:t>
              </a:r>
            </a:p>
            <a:p>
              <a:pPr algn="ctr"/>
              <a:r>
                <a:rPr lang="en-US" b="1" dirty="0"/>
                <a:t>    </a:t>
              </a:r>
              <a:r>
                <a:rPr lang="en-US" b="1" i="1" dirty="0"/>
                <a:t>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1321676" y="45115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7388" y="50449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07388" y="55783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169276" y="4435365"/>
            <a:ext cx="184453" cy="6858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76" y="4587765"/>
            <a:ext cx="764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276" y="5361433"/>
            <a:ext cx="81945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Enable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619" y="1631778"/>
            <a:ext cx="519112" cy="2609633"/>
            <a:chOff x="3607674" y="1639996"/>
            <a:chExt cx="519112" cy="260963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607674" y="4249629"/>
              <a:ext cx="519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6786" y="1639996"/>
              <a:ext cx="0" cy="2609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3607675" y="4783851"/>
            <a:ext cx="1081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4" idx="5"/>
          </p:cNvCxnSpPr>
          <p:nvPr/>
        </p:nvCxnSpPr>
        <p:spPr>
          <a:xfrm flipV="1">
            <a:off x="4688839" y="2435332"/>
            <a:ext cx="0" cy="23485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62151" y="1469307"/>
            <a:ext cx="0" cy="804861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4583" y="1469307"/>
            <a:ext cx="0" cy="1552402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47013" y="1469307"/>
            <a:ext cx="0" cy="2235156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07675" y="5349765"/>
            <a:ext cx="1664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71676" y="3201272"/>
            <a:ext cx="0" cy="2160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7200" y="5883165"/>
            <a:ext cx="224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7" idx="5"/>
          </p:cNvCxnSpPr>
          <p:nvPr/>
        </p:nvCxnSpPr>
        <p:spPr>
          <a:xfrm flipV="1">
            <a:off x="5864108" y="3865626"/>
            <a:ext cx="9593" cy="2017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59876" y="1127932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/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1295400"/>
              <a:ext cx="40107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59876" y="1923268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/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</p:cNvCxnSpPr>
            <p:nvPr/>
          </p:nvCxnSpPr>
          <p:spPr>
            <a:xfrm>
              <a:off x="4652053" y="2248879"/>
              <a:ext cx="279022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828800" y="2045732"/>
              <a:ext cx="39305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2783" y="2670808"/>
            <a:ext cx="3701325" cy="682752"/>
            <a:chOff x="1831707" y="2655043"/>
            <a:chExt cx="3701325" cy="682752"/>
          </a:xfrm>
        </p:grpSpPr>
        <p:grpSp>
          <p:nvGrpSpPr>
            <p:cNvPr id="38" name="Group 37"/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/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/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9876" y="3353562"/>
            <a:ext cx="4296662" cy="682752"/>
            <a:chOff x="1828800" y="3337797"/>
            <a:chExt cx="4296662" cy="682752"/>
          </a:xfrm>
        </p:grpSpPr>
        <p:grpSp>
          <p:nvGrpSpPr>
            <p:cNvPr id="44" name="Group 43"/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/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  <a:r>
                <a:rPr lang="en-US" b="1" baseline="-25000" dirty="0"/>
                <a:t>0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41276" y="1094233"/>
            <a:ext cx="172313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Bus line for bit 0</a:t>
            </a:r>
            <a:endParaRPr 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7969191" y="1463565"/>
            <a:ext cx="186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1108778"/>
                  </p:ext>
                </p:extLst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03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7" name="Straight Connector 56"/>
          <p:cNvCxnSpPr/>
          <p:nvPr/>
        </p:nvCxnSpPr>
        <p:spPr>
          <a:xfrm>
            <a:off x="3589349" y="5338098"/>
            <a:ext cx="1672802" cy="23335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70" idx="5"/>
          </p:cNvCxnSpPr>
          <p:nvPr/>
        </p:nvCxnSpPr>
        <p:spPr>
          <a:xfrm flipV="1">
            <a:off x="5268525" y="3183435"/>
            <a:ext cx="9909" cy="216633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99532" y="41822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0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99532" y="4721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537023" y="3012184"/>
            <a:ext cx="2446106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 rot="5400000">
            <a:off x="4937058" y="2718457"/>
            <a:ext cx="682752" cy="588579"/>
          </a:xfrm>
          <a:prstGeom prst="triangle">
            <a:avLst/>
          </a:prstGeom>
          <a:solidFill>
            <a:srgbClr val="E40524"/>
          </a:solidFill>
          <a:ln w="381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5601793" y="3014049"/>
            <a:ext cx="262315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5854653" y="1459064"/>
            <a:ext cx="9455" cy="1553119"/>
          </a:xfrm>
          <a:prstGeom prst="line">
            <a:avLst/>
          </a:prstGeom>
          <a:ln w="57150">
            <a:solidFill>
              <a:srgbClr val="E4052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1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65" grpId="0"/>
      <p:bldP spid="70" grpId="0" animBg="1"/>
      <p:bldP spid="7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 System with three state buffer and decoder (Conti…)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38319" y="3978164"/>
            <a:ext cx="1769357" cy="2156009"/>
            <a:chOff x="921233" y="3962399"/>
            <a:chExt cx="1769357" cy="2156009"/>
          </a:xfrm>
        </p:grpSpPr>
        <p:grpSp>
          <p:nvGrpSpPr>
            <p:cNvPr id="5" name="Group 4"/>
            <p:cNvGrpSpPr/>
            <p:nvPr/>
          </p:nvGrpSpPr>
          <p:grpSpPr>
            <a:xfrm>
              <a:off x="921234" y="3962399"/>
              <a:ext cx="1769356" cy="2156009"/>
              <a:chOff x="372035" y="1452283"/>
              <a:chExt cx="1532966" cy="1546412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372035" y="1452283"/>
                <a:ext cx="1532965" cy="1546412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2 x 4</a:t>
                </a: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Decoder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88446" y="1505144"/>
                <a:ext cx="416555" cy="14569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0</a:t>
                </a:r>
              </a:p>
              <a:p>
                <a:pPr algn="ctr"/>
                <a:r>
                  <a:rPr lang="en-US" b="1" dirty="0"/>
                  <a:t>    1</a:t>
                </a:r>
              </a:p>
              <a:p>
                <a:pPr algn="ctr"/>
                <a:r>
                  <a:rPr lang="en-US" b="1" dirty="0"/>
                  <a:t>    2</a:t>
                </a:r>
              </a:p>
              <a:p>
                <a:pPr algn="ctr"/>
                <a:r>
                  <a:rPr lang="en-US" b="1" dirty="0"/>
                  <a:t>    3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921233" y="4313872"/>
              <a:ext cx="480790" cy="147732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</a:t>
              </a:r>
              <a:r>
                <a:rPr lang="en-US" b="1" baseline="-25000" dirty="0"/>
                <a:t>1</a:t>
              </a:r>
            </a:p>
            <a:p>
              <a:pPr algn="ctr"/>
              <a:r>
                <a:rPr lang="en-US" b="1" dirty="0"/>
                <a:t>    S</a:t>
              </a:r>
              <a:r>
                <a:rPr lang="en-US" b="1" baseline="-25000" dirty="0"/>
                <a:t>0</a:t>
              </a:r>
            </a:p>
            <a:p>
              <a:pPr algn="ctr"/>
              <a:r>
                <a:rPr lang="en-US" b="1" dirty="0"/>
                <a:t>    </a:t>
              </a:r>
              <a:r>
                <a:rPr lang="en-US" b="1" i="1" dirty="0"/>
                <a:t>E</a:t>
              </a: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1321676" y="45115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307388" y="50449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307388" y="5578365"/>
            <a:ext cx="519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/>
          <p:cNvSpPr/>
          <p:nvPr/>
        </p:nvSpPr>
        <p:spPr>
          <a:xfrm>
            <a:off x="1169276" y="4435365"/>
            <a:ext cx="184453" cy="68580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7276" y="4587765"/>
            <a:ext cx="764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Select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7276" y="5361433"/>
            <a:ext cx="819455" cy="369332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/>
              <a:t>Enable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576619" y="1631778"/>
            <a:ext cx="519112" cy="2609633"/>
            <a:chOff x="3607674" y="1639996"/>
            <a:chExt cx="519112" cy="260963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607674" y="4249629"/>
              <a:ext cx="519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4126786" y="1639996"/>
              <a:ext cx="0" cy="26096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3607675" y="4783851"/>
            <a:ext cx="108116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34" idx="5"/>
          </p:cNvCxnSpPr>
          <p:nvPr/>
        </p:nvCxnSpPr>
        <p:spPr>
          <a:xfrm flipV="1">
            <a:off x="4688839" y="2435332"/>
            <a:ext cx="0" cy="23485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62151" y="1469307"/>
            <a:ext cx="0" cy="804861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4583" y="1469307"/>
            <a:ext cx="0" cy="1552402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47013" y="1469307"/>
            <a:ext cx="0" cy="2235156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07675" y="5349765"/>
            <a:ext cx="16640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71676" y="3201272"/>
            <a:ext cx="0" cy="21601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17200" y="5883165"/>
            <a:ext cx="224690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47" idx="5"/>
          </p:cNvCxnSpPr>
          <p:nvPr/>
        </p:nvCxnSpPr>
        <p:spPr>
          <a:xfrm flipV="1">
            <a:off x="5864108" y="3865626"/>
            <a:ext cx="9593" cy="2017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159876" y="1127932"/>
            <a:ext cx="5334000" cy="682752"/>
            <a:chOff x="1828800" y="1112167"/>
            <a:chExt cx="5334000" cy="682752"/>
          </a:xfrm>
        </p:grpSpPr>
        <p:cxnSp>
          <p:nvCxnSpPr>
            <p:cNvPr id="28" name="Straight Connector 27"/>
            <p:cNvCxnSpPr>
              <a:endCxn id="29" idx="3"/>
            </p:cNvCxnSpPr>
            <p:nvPr/>
          </p:nvCxnSpPr>
          <p:spPr>
            <a:xfrm>
              <a:off x="2209800" y="1453543"/>
              <a:ext cx="129162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Isosceles Triangle 28"/>
            <p:cNvSpPr/>
            <p:nvPr/>
          </p:nvSpPr>
          <p:spPr>
            <a:xfrm rot="5400000">
              <a:off x="3454334" y="1159253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0"/>
            </p:cNvCxnSpPr>
            <p:nvPr/>
          </p:nvCxnSpPr>
          <p:spPr>
            <a:xfrm>
              <a:off x="4090000" y="1453543"/>
              <a:ext cx="3072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828800" y="1295400"/>
              <a:ext cx="40107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59876" y="1923268"/>
            <a:ext cx="3102275" cy="682752"/>
            <a:chOff x="1828800" y="1907503"/>
            <a:chExt cx="3102275" cy="682752"/>
          </a:xfrm>
        </p:grpSpPr>
        <p:cxnSp>
          <p:nvCxnSpPr>
            <p:cNvPr id="33" name="Straight Connector 32"/>
            <p:cNvCxnSpPr>
              <a:endCxn id="34" idx="3"/>
            </p:cNvCxnSpPr>
            <p:nvPr/>
          </p:nvCxnSpPr>
          <p:spPr>
            <a:xfrm>
              <a:off x="2209800" y="2248879"/>
              <a:ext cx="18536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33"/>
            <p:cNvSpPr/>
            <p:nvPr/>
          </p:nvSpPr>
          <p:spPr>
            <a:xfrm rot="5400000">
              <a:off x="4016387" y="1954589"/>
              <a:ext cx="682752" cy="588579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34" idx="0"/>
            </p:cNvCxnSpPr>
            <p:nvPr/>
          </p:nvCxnSpPr>
          <p:spPr>
            <a:xfrm>
              <a:off x="4652053" y="2248879"/>
              <a:ext cx="279022" cy="952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828800" y="2045732"/>
              <a:ext cx="393056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2783" y="2670808"/>
            <a:ext cx="3701325" cy="682752"/>
            <a:chOff x="1831707" y="2655043"/>
            <a:chExt cx="3701325" cy="682752"/>
          </a:xfrm>
        </p:grpSpPr>
        <p:grpSp>
          <p:nvGrpSpPr>
            <p:cNvPr id="38" name="Group 37"/>
            <p:cNvGrpSpPr/>
            <p:nvPr/>
          </p:nvGrpSpPr>
          <p:grpSpPr>
            <a:xfrm>
              <a:off x="2209800" y="2655043"/>
              <a:ext cx="3323232" cy="682752"/>
              <a:chOff x="2209800" y="2655043"/>
              <a:chExt cx="3323232" cy="682752"/>
            </a:xfrm>
          </p:grpSpPr>
          <p:cxnSp>
            <p:nvCxnSpPr>
              <p:cNvPr id="40" name="Straight Connector 39"/>
              <p:cNvCxnSpPr>
                <a:endCxn id="41" idx="3"/>
              </p:cNvCxnSpPr>
              <p:nvPr/>
            </p:nvCxnSpPr>
            <p:spPr>
              <a:xfrm>
                <a:off x="2209800" y="2996419"/>
                <a:ext cx="244610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Isosceles Triangle 40"/>
              <p:cNvSpPr/>
              <p:nvPr/>
            </p:nvSpPr>
            <p:spPr>
              <a:xfrm rot="5400000">
                <a:off x="4608819" y="2702129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Connector 41"/>
              <p:cNvCxnSpPr>
                <a:stCxn id="41" idx="0"/>
              </p:cNvCxnSpPr>
              <p:nvPr/>
            </p:nvCxnSpPr>
            <p:spPr>
              <a:xfrm>
                <a:off x="5244485" y="2996419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831707" y="2796064"/>
              <a:ext cx="396262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r>
                <a:rPr lang="en-US" b="1" baseline="-25000" dirty="0"/>
                <a:t>0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9876" y="3353562"/>
            <a:ext cx="4296662" cy="682752"/>
            <a:chOff x="1828800" y="3337797"/>
            <a:chExt cx="4296662" cy="682752"/>
          </a:xfrm>
        </p:grpSpPr>
        <p:grpSp>
          <p:nvGrpSpPr>
            <p:cNvPr id="44" name="Group 43"/>
            <p:cNvGrpSpPr/>
            <p:nvPr/>
          </p:nvGrpSpPr>
          <p:grpSpPr>
            <a:xfrm>
              <a:off x="2209800" y="3337797"/>
              <a:ext cx="3915662" cy="682752"/>
              <a:chOff x="2209800" y="3337797"/>
              <a:chExt cx="3915662" cy="682752"/>
            </a:xfrm>
          </p:grpSpPr>
          <p:cxnSp>
            <p:nvCxnSpPr>
              <p:cNvPr id="46" name="Straight Connector 45"/>
              <p:cNvCxnSpPr>
                <a:endCxn id="47" idx="3"/>
              </p:cNvCxnSpPr>
              <p:nvPr/>
            </p:nvCxnSpPr>
            <p:spPr>
              <a:xfrm>
                <a:off x="2209800" y="3679173"/>
                <a:ext cx="30385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5201249" y="3384883"/>
                <a:ext cx="682752" cy="588579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Connector 47"/>
              <p:cNvCxnSpPr>
                <a:stCxn id="47" idx="0"/>
              </p:cNvCxnSpPr>
              <p:nvPr/>
            </p:nvCxnSpPr>
            <p:spPr>
              <a:xfrm>
                <a:off x="5836915" y="3679173"/>
                <a:ext cx="28854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44"/>
            <p:cNvSpPr txBox="1"/>
            <p:nvPr/>
          </p:nvSpPr>
          <p:spPr>
            <a:xfrm>
              <a:off x="1828800" y="3479437"/>
              <a:ext cx="405880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  <a:r>
                <a:rPr lang="en-US" b="1" baseline="-25000" dirty="0"/>
                <a:t>0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741276" y="1094233"/>
            <a:ext cx="1723138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Bus line for bit 0</a:t>
            </a:r>
            <a:endParaRPr 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7969191" y="1463565"/>
            <a:ext cx="186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Truth Table: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kern="1200" dirty="0">
                            <a:solidFill>
                              <a:schemeClr val="tx1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2400" b="1" i="0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𝐒</m:t>
                                    </m:r>
                                  </m:e>
                                  <m:sub>
                                    <m:r>
                                      <a:rPr lang="en-IN" sz="2400" b="1" i="1" kern="120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sz="2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212121"/>
                            </a:solidFill>
                            <a:effectLst/>
                            <a:uLnTx/>
                            <a:uFillTx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Table 5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CF223D-EE52-44EA-B45E-ECF2610104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6310326"/>
                  </p:ext>
                </p:extLst>
              </p:nvPr>
            </p:nvGraphicFramePr>
            <p:xfrm>
              <a:off x="8058933" y="1996076"/>
              <a:ext cx="3088429" cy="2438400"/>
            </p:xfrm>
            <a:graphic>
              <a:graphicData uri="http://schemas.openxmlformats.org/drawingml/2006/table">
                <a:tbl>
                  <a:tblPr firstRow="1">
                    <a:tableStyleId>{69012ECD-51FC-41F1-AA8D-1B2483CD663E}</a:tableStyleId>
                  </a:tblPr>
                  <a:tblGrid>
                    <a:gridCol w="101419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0"/>
                        </a:ext>
                      </a:extLst>
                    </a:gridCol>
                    <a:gridCol w="1044753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1"/>
                        </a:ext>
                      </a:extLst>
                    </a:gridCol>
                    <a:gridCol w="10294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0002"/>
                        </a:ext>
                      </a:extLst>
                    </a:gridCol>
                  </a:tblGrid>
                  <a:tr h="609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02" t="-2000" r="-206627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97093" t="-2000" r="-99419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n-US" sz="1700" b="1" i="0" kern="120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Register Enabled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A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B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C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FF0000"/>
                              </a:solidFill>
                            </a:rPr>
                            <a:t>D</a:t>
                          </a:r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7" name="Straight Connector 56"/>
          <p:cNvCxnSpPr/>
          <p:nvPr/>
        </p:nvCxnSpPr>
        <p:spPr>
          <a:xfrm>
            <a:off x="3622888" y="5872763"/>
            <a:ext cx="2226499" cy="23335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849593" y="3854886"/>
            <a:ext cx="22101" cy="2028279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399532" y="41822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99532" y="47218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40524"/>
                </a:solidFill>
              </a:rPr>
              <a:t>1</a:t>
            </a:r>
            <a:endParaRPr lang="en-US" b="1" baseline="-25000" dirty="0">
              <a:solidFill>
                <a:srgbClr val="E40524"/>
              </a:solidFill>
            </a:endParaRPr>
          </a:p>
        </p:txBody>
      </p:sp>
      <p:cxnSp>
        <p:nvCxnSpPr>
          <p:cNvPr id="69" name="Straight Connector 68"/>
          <p:cNvCxnSpPr>
            <a:stCxn id="45" idx="3"/>
          </p:cNvCxnSpPr>
          <p:nvPr/>
        </p:nvCxnSpPr>
        <p:spPr>
          <a:xfrm>
            <a:off x="2565756" y="3679868"/>
            <a:ext cx="3002914" cy="8829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 rot="5400000">
            <a:off x="5537349" y="3398138"/>
            <a:ext cx="682752" cy="588579"/>
          </a:xfrm>
          <a:prstGeom prst="triangle">
            <a:avLst/>
          </a:prstGeom>
          <a:solidFill>
            <a:srgbClr val="E40524"/>
          </a:solidFill>
          <a:ln w="38100">
            <a:solidFill>
              <a:srgbClr val="E405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6200464" y="3688697"/>
            <a:ext cx="262315" cy="0"/>
          </a:xfrm>
          <a:prstGeom prst="line">
            <a:avLst/>
          </a:prstGeom>
          <a:ln w="57150">
            <a:solidFill>
              <a:srgbClr val="E40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441152" y="1492807"/>
            <a:ext cx="5861" cy="2187061"/>
          </a:xfrm>
          <a:prstGeom prst="line">
            <a:avLst/>
          </a:prstGeom>
          <a:ln w="57150">
            <a:solidFill>
              <a:srgbClr val="E4052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19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0" grpId="0"/>
      <p:bldP spid="65" grpId="0"/>
      <p:bldP spid="70" grpId="0" animBg="1"/>
      <p:bldP spid="7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004-808A-4BA5-A498-9BA67B49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Bus System using Decoder and Tri-state Buffer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CCCF-181E-466F-8774-8100638E3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construction of a bus system with three-state buffers is demonstrated in previous figure.</a:t>
            </a:r>
          </a:p>
          <a:p>
            <a:r>
              <a:rPr lang="en-US" dirty="0"/>
              <a:t>The outputs of four buffers are connected together to form a single bus line.</a:t>
            </a:r>
          </a:p>
          <a:p>
            <a:r>
              <a:rPr lang="en-US" dirty="0"/>
              <a:t>The control inputs to the buffers determine which of the four normal inputs will communicate with the bus line.</a:t>
            </a:r>
          </a:p>
          <a:p>
            <a:r>
              <a:rPr lang="en-US" dirty="0"/>
              <a:t>The connected buffers must be controlled so that only one three-state buffer has access to the bus line while all other buffers are maintained in a high impedance state.</a:t>
            </a:r>
          </a:p>
          <a:p>
            <a:r>
              <a:rPr lang="en-US" dirty="0"/>
              <a:t>One way to ensure that no more than one control input is active at any given time is to use a decoder, as shown in the figure: Bus line with three state-buffers.</a:t>
            </a:r>
          </a:p>
          <a:p>
            <a:r>
              <a:rPr lang="en-US" dirty="0"/>
              <a:t>When the enable input of the decoder is 0, all of its four outputs are 0, and the bus line is in a high-impedance state because all four buffers are disabled. </a:t>
            </a:r>
          </a:p>
          <a:p>
            <a:r>
              <a:rPr lang="en-US" dirty="0"/>
              <a:t>When the enable input is active, one of the three-state buffers will be active, depending on the binary value in the select inputs of the decoder.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71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Basic computer data types &amp; Complements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402322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Arithmetic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- 5</a:t>
            </a:r>
          </a:p>
        </p:txBody>
      </p:sp>
    </p:spTree>
    <p:extLst>
      <p:ext uri="{BB962C8B-B14F-4D97-AF65-F5344CB8AC3E}">
        <p14:creationId xmlns:p14="http://schemas.microsoft.com/office/powerpoint/2010/main" val="168652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004-808A-4BA5-A498-9BA67B49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Microoperations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ECCCF-181E-466F-8774-8100638E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461666"/>
          </a:xfrm>
        </p:spPr>
        <p:txBody>
          <a:bodyPr/>
          <a:lstStyle/>
          <a:p>
            <a:r>
              <a:rPr lang="en-US" dirty="0"/>
              <a:t>Arithmetic microoperations perform arithmetic operations on numeric data stored in registers.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D8522-D6E3-4BC2-A508-5100DD1001D3}"/>
              </a:ext>
            </a:extLst>
          </p:cNvPr>
          <p:cNvSpPr txBox="1"/>
          <p:nvPr/>
        </p:nvSpPr>
        <p:spPr>
          <a:xfrm>
            <a:off x="9158287" y="1996613"/>
            <a:ext cx="263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Add Microoperation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05559A-DF04-434B-B56E-85E261E21A11}"/>
              </a:ext>
            </a:extLst>
          </p:cNvPr>
          <p:cNvSpPr txBox="1"/>
          <p:nvPr/>
        </p:nvSpPr>
        <p:spPr>
          <a:xfrm>
            <a:off x="9018101" y="3866323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Subtract Microoperation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A89DD-8820-47CE-AEB9-704F3AE5B80C}"/>
                  </a:ext>
                </a:extLst>
              </p:cNvPr>
              <p:cNvSpPr txBox="1"/>
              <p:nvPr/>
            </p:nvSpPr>
            <p:spPr>
              <a:xfrm>
                <a:off x="9386887" y="2530012"/>
                <a:ext cx="2145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4A89DD-8820-47CE-AEB9-704F3AE5B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7" y="2530012"/>
                <a:ext cx="214513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D3377-C99D-46BB-AFCE-B66427CAE652}"/>
                  </a:ext>
                </a:extLst>
              </p:cNvPr>
              <p:cNvSpPr txBox="1"/>
              <p:nvPr/>
            </p:nvSpPr>
            <p:spPr>
              <a:xfrm>
                <a:off x="9386887" y="4327988"/>
                <a:ext cx="21451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7D3377-C99D-46BB-AFCE-B66427CAE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7" y="4327988"/>
                <a:ext cx="214513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0B9D7-53AF-4414-B66D-DAA1C73A5D81}"/>
                  </a:ext>
                </a:extLst>
              </p:cNvPr>
              <p:cNvSpPr txBox="1"/>
              <p:nvPr/>
            </p:nvSpPr>
            <p:spPr>
              <a:xfrm>
                <a:off x="9386886" y="4789653"/>
                <a:ext cx="2681119" cy="4624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1+</m:t>
                      </m:r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1C0B9D7-53AF-4414-B66D-DAA1C73A5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6886" y="4789653"/>
                <a:ext cx="2681119" cy="4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8DB4FC2-7B44-4A10-B935-BFF6D2C4105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1201" y="1683026"/>
          <a:ext cx="8763000" cy="8229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34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Symbolic Designation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/>
                          </a:solidFill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E4CA9CD-DF2A-4EE6-9176-E6E58671705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25059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Contents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plus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transferred to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8E4CA9CD-DF2A-4EE6-9176-E6E5867170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3608260"/>
                  </p:ext>
                </p:extLst>
              </p:nvPr>
            </p:nvGraphicFramePr>
            <p:xfrm>
              <a:off x="161201" y="25059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89E8F7B-3E77-456C-99A5-589D8F2DADC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29631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3←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Contents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minus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transferred to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a14:m>
                          <a:endParaRPr lang="en-US" sz="2400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89E8F7B-3E77-456C-99A5-589D8F2DAD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247933"/>
                  </p:ext>
                </p:extLst>
              </p:nvPr>
            </p:nvGraphicFramePr>
            <p:xfrm>
              <a:off x="161201" y="2963186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04C2599-CC26-40DA-AEB9-9B6D9D9D80C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3420386"/>
              <a:ext cx="8763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Complement the contents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(1’s complement)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E04C2599-CC26-40DA-AEB9-9B6D9D9D80C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6891615"/>
                  </p:ext>
                </p:extLst>
              </p:nvPr>
            </p:nvGraphicFramePr>
            <p:xfrm>
              <a:off x="161201" y="3420386"/>
              <a:ext cx="8763000" cy="82296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147" r="-234651" b="-169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2659" t="-5147" r="-99" b="-169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F318643-9780-426E-99D4-4035F1EA3CA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4243346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2’s complement the contents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(negate)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0F318643-9780-426E-99D4-4035F1EA3C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0326129"/>
                  </p:ext>
                </p:extLst>
              </p:nvPr>
            </p:nvGraphicFramePr>
            <p:xfrm>
              <a:off x="161201" y="4243346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9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6D46A5ED-7DC6-45F9-9E80-E4E71769744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4701308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acc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plus</a:t>
                          </a:r>
                          <a:r>
                            <a:rPr lang="en-US" sz="2400" b="0" baseline="0" dirty="0"/>
                            <a:t> the 2’s </a:t>
                          </a:r>
                          <a:r>
                            <a:rPr lang="en-US" sz="2400" b="0" dirty="0"/>
                            <a:t>complement</a:t>
                          </a:r>
                          <a:r>
                            <a:rPr lang="en-US" sz="2400" b="0" baseline="0" dirty="0"/>
                            <a:t>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oMath>
                          </a14:m>
                          <a:r>
                            <a:rPr lang="en-US" sz="2400" b="0" dirty="0"/>
                            <a:t> (subtraction)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6D46A5ED-7DC6-45F9-9E80-E4E7176974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1566263"/>
                  </p:ext>
                </p:extLst>
              </p:nvPr>
            </p:nvGraphicFramePr>
            <p:xfrm>
              <a:off x="161201" y="4701308"/>
              <a:ext cx="8763000" cy="457962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9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DAD4D36-BFE7-427B-9133-5E28D6BAFDD3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51592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Increment</a:t>
                          </a:r>
                          <a:r>
                            <a:rPr lang="en-US" sz="2400" b="0" baseline="0" dirty="0"/>
                            <a:t> the content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by 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DDAD4D36-BFE7-427B-9133-5E28D6BAFD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0122921"/>
                  </p:ext>
                </p:extLst>
              </p:nvPr>
            </p:nvGraphicFramePr>
            <p:xfrm>
              <a:off x="161201" y="51592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580C87B-44CC-4232-AE92-3BE8B8F907A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161201" y="56164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b="0" dirty="0"/>
                            <a:t>Decrement</a:t>
                          </a:r>
                          <a:r>
                            <a:rPr lang="en-US" sz="2400" b="0" baseline="0" dirty="0"/>
                            <a:t> the content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sz="2400" b="0" dirty="0"/>
                            <a:t> by one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4580C87B-44CC-4232-AE92-3BE8B8F907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4918246"/>
                  </p:ext>
                </p:extLst>
              </p:nvPr>
            </p:nvGraphicFramePr>
            <p:xfrm>
              <a:off x="161201" y="5616470"/>
              <a:ext cx="8763000" cy="45720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26193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1436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t="-9211" r="-234651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42659" t="-9211" r="-99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47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2A78-3724-4DD5-B0E2-3EDBD669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51841-1F16-466E-8004-B69A34F0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211622"/>
          </a:xfrm>
        </p:spPr>
        <p:txBody>
          <a:bodyPr/>
          <a:lstStyle/>
          <a:p>
            <a:r>
              <a:rPr lang="en-US" dirty="0"/>
              <a:t>The digital circuit that generates the arithmetic sum of two binary numbers of any length is called a binary adder.</a:t>
            </a:r>
          </a:p>
          <a:p>
            <a:r>
              <a:rPr lang="en-US" dirty="0"/>
              <a:t>Example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3CFB08-3474-4B85-A606-6BC4C3461AAA}"/>
              </a:ext>
            </a:extLst>
          </p:cNvPr>
          <p:cNvSpPr txBox="1"/>
          <p:nvPr/>
        </p:nvSpPr>
        <p:spPr>
          <a:xfrm>
            <a:off x="1243891" y="349405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79C18-A228-445F-A46D-247BD8686650}"/>
              </a:ext>
            </a:extLst>
          </p:cNvPr>
          <p:cNvSpPr txBox="1"/>
          <p:nvPr/>
        </p:nvSpPr>
        <p:spPr>
          <a:xfrm>
            <a:off x="1770719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7C81E-46F2-467C-B66B-89B76A2338B7}"/>
              </a:ext>
            </a:extLst>
          </p:cNvPr>
          <p:cNvSpPr txBox="1"/>
          <p:nvPr/>
        </p:nvSpPr>
        <p:spPr>
          <a:xfrm>
            <a:off x="2297547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6EA20-E6C6-4357-B2FF-BEBEB8C1C199}"/>
              </a:ext>
            </a:extLst>
          </p:cNvPr>
          <p:cNvSpPr txBox="1"/>
          <p:nvPr/>
        </p:nvSpPr>
        <p:spPr>
          <a:xfrm>
            <a:off x="2824375" y="349404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FECBD-9B76-4C4A-AE5B-42949F85C8D9}"/>
              </a:ext>
            </a:extLst>
          </p:cNvPr>
          <p:cNvSpPr txBox="1"/>
          <p:nvPr/>
        </p:nvSpPr>
        <p:spPr>
          <a:xfrm>
            <a:off x="1243891" y="392558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E4205-5FFB-413F-9439-83C9B66E162B}"/>
              </a:ext>
            </a:extLst>
          </p:cNvPr>
          <p:cNvSpPr txBox="1"/>
          <p:nvPr/>
        </p:nvSpPr>
        <p:spPr>
          <a:xfrm>
            <a:off x="1770719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84F6B-4761-42AD-BC87-AC6D57F09F01}"/>
              </a:ext>
            </a:extLst>
          </p:cNvPr>
          <p:cNvSpPr txBox="1"/>
          <p:nvPr/>
        </p:nvSpPr>
        <p:spPr>
          <a:xfrm>
            <a:off x="2297547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9B24-BD03-4D37-AA04-A5EDCB33F7A9}"/>
              </a:ext>
            </a:extLst>
          </p:cNvPr>
          <p:cNvSpPr txBox="1"/>
          <p:nvPr/>
        </p:nvSpPr>
        <p:spPr>
          <a:xfrm>
            <a:off x="2824375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B9B8C-1BDE-4CD7-BAEB-1BA79559D869}"/>
              </a:ext>
            </a:extLst>
          </p:cNvPr>
          <p:cNvSpPr txBox="1"/>
          <p:nvPr/>
        </p:nvSpPr>
        <p:spPr>
          <a:xfrm>
            <a:off x="1243891" y="440681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4D89C-6DF3-4865-8AA5-7818E717DD22}"/>
              </a:ext>
            </a:extLst>
          </p:cNvPr>
          <p:cNvSpPr txBox="1"/>
          <p:nvPr/>
        </p:nvSpPr>
        <p:spPr>
          <a:xfrm>
            <a:off x="1770719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09E59-B064-4B7B-8EE6-1AFD9F2F0FF8}"/>
              </a:ext>
            </a:extLst>
          </p:cNvPr>
          <p:cNvSpPr txBox="1"/>
          <p:nvPr/>
        </p:nvSpPr>
        <p:spPr>
          <a:xfrm>
            <a:off x="2297547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28730-11C0-465E-9225-8E16EE767FAD}"/>
              </a:ext>
            </a:extLst>
          </p:cNvPr>
          <p:cNvSpPr txBox="1"/>
          <p:nvPr/>
        </p:nvSpPr>
        <p:spPr>
          <a:xfrm>
            <a:off x="2824375" y="440681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6813D4-5715-4D6A-B1C9-91A6C08C82CD}"/>
              </a:ext>
            </a:extLst>
          </p:cNvPr>
          <p:cNvSpPr txBox="1"/>
          <p:nvPr/>
        </p:nvSpPr>
        <p:spPr>
          <a:xfrm>
            <a:off x="1243891" y="302564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EABFBC-06D9-47DF-AC2F-D4D1E32384C0}"/>
              </a:ext>
            </a:extLst>
          </p:cNvPr>
          <p:cNvSpPr txBox="1"/>
          <p:nvPr/>
        </p:nvSpPr>
        <p:spPr>
          <a:xfrm>
            <a:off x="1770719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BE3D14-DB96-4825-88F7-B93F4DC7CE09}"/>
              </a:ext>
            </a:extLst>
          </p:cNvPr>
          <p:cNvSpPr txBox="1"/>
          <p:nvPr/>
        </p:nvSpPr>
        <p:spPr>
          <a:xfrm>
            <a:off x="2297547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2DC504-DB79-42A1-B38E-5C756ADD23B7}"/>
              </a:ext>
            </a:extLst>
          </p:cNvPr>
          <p:cNvSpPr txBox="1"/>
          <p:nvPr/>
        </p:nvSpPr>
        <p:spPr>
          <a:xfrm>
            <a:off x="2824375" y="30256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B93302-387F-4A52-A88A-2A80EAA161EC}"/>
              </a:ext>
            </a:extLst>
          </p:cNvPr>
          <p:cNvSpPr txBox="1"/>
          <p:nvPr/>
        </p:nvSpPr>
        <p:spPr>
          <a:xfrm>
            <a:off x="717063" y="440681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4F051-2009-42C2-B839-DC9B8374352F}"/>
              </a:ext>
            </a:extLst>
          </p:cNvPr>
          <p:cNvSpPr txBox="1"/>
          <p:nvPr/>
        </p:nvSpPr>
        <p:spPr>
          <a:xfrm>
            <a:off x="717063" y="392558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363D34D-B7CD-4319-B840-B1ED701C916B}"/>
              </a:ext>
            </a:extLst>
          </p:cNvPr>
          <p:cNvCxnSpPr/>
          <p:nvPr/>
        </p:nvCxnSpPr>
        <p:spPr>
          <a:xfrm>
            <a:off x="677356" y="4375327"/>
            <a:ext cx="25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9AEB3E-78C0-4A12-92E6-3CC4988EAAB1}"/>
              </a:ext>
            </a:extLst>
          </p:cNvPr>
          <p:cNvCxnSpPr/>
          <p:nvPr/>
        </p:nvCxnSpPr>
        <p:spPr>
          <a:xfrm>
            <a:off x="677356" y="3474172"/>
            <a:ext cx="2592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681F701-6D9B-4242-8FE9-491CBD03EDE5}"/>
              </a:ext>
            </a:extLst>
          </p:cNvPr>
          <p:cNvSpPr txBox="1"/>
          <p:nvPr/>
        </p:nvSpPr>
        <p:spPr>
          <a:xfrm>
            <a:off x="246352" y="349662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8C914D-09A2-4C4C-82AE-46D5B61AC85B}"/>
              </a:ext>
            </a:extLst>
          </p:cNvPr>
          <p:cNvSpPr txBox="1"/>
          <p:nvPr/>
        </p:nvSpPr>
        <p:spPr>
          <a:xfrm>
            <a:off x="246352" y="3966878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074103-E52A-436B-8AE8-C95C26DD6A9D}"/>
              </a:ext>
            </a:extLst>
          </p:cNvPr>
          <p:cNvSpPr txBox="1"/>
          <p:nvPr/>
        </p:nvSpPr>
        <p:spPr>
          <a:xfrm>
            <a:off x="342389" y="3047025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E149B0-310B-47BF-A69F-5EEF6D485766}"/>
              </a:ext>
            </a:extLst>
          </p:cNvPr>
          <p:cNvSpPr txBox="1"/>
          <p:nvPr/>
        </p:nvSpPr>
        <p:spPr>
          <a:xfrm>
            <a:off x="51496" y="440681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Sum</a:t>
            </a:r>
          </a:p>
        </p:txBody>
      </p:sp>
      <p:sp>
        <p:nvSpPr>
          <p:cNvPr id="28" name="Freeform 32">
            <a:extLst>
              <a:ext uri="{FF2B5EF4-FFF2-40B4-BE49-F238E27FC236}">
                <a16:creationId xmlns:a16="http://schemas.microsoft.com/office/drawing/2014/main" id="{EFA839F8-78F1-4F3E-BFBF-0DC99450CE64}"/>
              </a:ext>
            </a:extLst>
          </p:cNvPr>
          <p:cNvSpPr/>
          <p:nvPr/>
        </p:nvSpPr>
        <p:spPr>
          <a:xfrm>
            <a:off x="2466611" y="2686925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33">
            <a:extLst>
              <a:ext uri="{FF2B5EF4-FFF2-40B4-BE49-F238E27FC236}">
                <a16:creationId xmlns:a16="http://schemas.microsoft.com/office/drawing/2014/main" id="{FA1235E8-E5E8-4F47-ACE4-EADF49BEFC2A}"/>
              </a:ext>
            </a:extLst>
          </p:cNvPr>
          <p:cNvSpPr/>
          <p:nvPr/>
        </p:nvSpPr>
        <p:spPr>
          <a:xfrm>
            <a:off x="1947498" y="2711178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4">
            <a:extLst>
              <a:ext uri="{FF2B5EF4-FFF2-40B4-BE49-F238E27FC236}">
                <a16:creationId xmlns:a16="http://schemas.microsoft.com/office/drawing/2014/main" id="{347350BD-4792-4BCD-A118-E5722FAC143F}"/>
              </a:ext>
            </a:extLst>
          </p:cNvPr>
          <p:cNvSpPr/>
          <p:nvPr/>
        </p:nvSpPr>
        <p:spPr>
          <a:xfrm>
            <a:off x="1380762" y="2711178"/>
            <a:ext cx="542925" cy="2376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 w="19050"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40">
            <a:extLst>
              <a:ext uri="{FF2B5EF4-FFF2-40B4-BE49-F238E27FC236}">
                <a16:creationId xmlns:a16="http://schemas.microsoft.com/office/drawing/2014/main" id="{DEEEE4F4-76D0-494F-B598-C03056377528}"/>
              </a:ext>
            </a:extLst>
          </p:cNvPr>
          <p:cNvCxnSpPr>
            <a:stCxn id="12" idx="2"/>
            <a:endCxn id="20" idx="2"/>
          </p:cNvCxnSpPr>
          <p:nvPr/>
        </p:nvCxnSpPr>
        <p:spPr>
          <a:xfrm rot="5400000" flipH="1">
            <a:off x="1148952" y="4605068"/>
            <a:ext cx="2" cy="526828"/>
          </a:xfrm>
          <a:prstGeom prst="curvedConnector3">
            <a:avLst>
              <a:gd name="adj1" fmla="val -11430000000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5FA1244-A055-4A1C-9547-D619ED6AB825}"/>
              </a:ext>
            </a:extLst>
          </p:cNvPr>
          <p:cNvSpPr/>
          <p:nvPr/>
        </p:nvSpPr>
        <p:spPr>
          <a:xfrm>
            <a:off x="42419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80F41C-90A8-46C8-887F-45D9CDC56BF5}"/>
              </a:ext>
            </a:extLst>
          </p:cNvPr>
          <p:cNvSpPr/>
          <p:nvPr/>
        </p:nvSpPr>
        <p:spPr>
          <a:xfrm>
            <a:off x="62231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31ABF2-DD45-48DC-85EF-32545C3CE278}"/>
              </a:ext>
            </a:extLst>
          </p:cNvPr>
          <p:cNvSpPr/>
          <p:nvPr/>
        </p:nvSpPr>
        <p:spPr>
          <a:xfrm>
            <a:off x="82043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95082CE-CFAA-48E4-8E67-E79AE01B3AE0}"/>
              </a:ext>
            </a:extLst>
          </p:cNvPr>
          <p:cNvSpPr/>
          <p:nvPr/>
        </p:nvSpPr>
        <p:spPr>
          <a:xfrm>
            <a:off x="10185543" y="310177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FBA3BF-D2E8-4633-97A4-B7E0BAB52F32}"/>
              </a:ext>
            </a:extLst>
          </p:cNvPr>
          <p:cNvCxnSpPr>
            <a:stCxn id="92" idx="1"/>
            <a:endCxn id="91" idx="3"/>
          </p:cNvCxnSpPr>
          <p:nvPr/>
        </p:nvCxnSpPr>
        <p:spPr>
          <a:xfrm flipH="1">
            <a:off x="95759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D9D7154-7F97-4002-84B2-7903AF0791C5}"/>
              </a:ext>
            </a:extLst>
          </p:cNvPr>
          <p:cNvCxnSpPr>
            <a:stCxn id="91" idx="1"/>
            <a:endCxn id="90" idx="3"/>
          </p:cNvCxnSpPr>
          <p:nvPr/>
        </p:nvCxnSpPr>
        <p:spPr>
          <a:xfrm flipH="1">
            <a:off x="75947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D185549-D7D4-43F7-ABE5-8CE085E446F5}"/>
              </a:ext>
            </a:extLst>
          </p:cNvPr>
          <p:cNvCxnSpPr>
            <a:stCxn id="90" idx="1"/>
            <a:endCxn id="89" idx="3"/>
          </p:cNvCxnSpPr>
          <p:nvPr/>
        </p:nvCxnSpPr>
        <p:spPr>
          <a:xfrm flipH="1">
            <a:off x="5613543" y="344467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C418BFA-9941-4B9E-ACC3-2361E517429B}"/>
              </a:ext>
            </a:extLst>
          </p:cNvPr>
          <p:cNvCxnSpPr>
            <a:endCxn id="92" idx="3"/>
          </p:cNvCxnSpPr>
          <p:nvPr/>
        </p:nvCxnSpPr>
        <p:spPr>
          <a:xfrm flipH="1" flipV="1">
            <a:off x="11557143" y="3444671"/>
            <a:ext cx="609600" cy="95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3C544EF-2572-4504-BDB3-A7313D0D09FB}"/>
              </a:ext>
            </a:extLst>
          </p:cNvPr>
          <p:cNvCxnSpPr/>
          <p:nvPr/>
        </p:nvCxnSpPr>
        <p:spPr>
          <a:xfrm>
            <a:off x="112523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3529D48-6AAE-409B-84D8-CE676C22E7C8}"/>
              </a:ext>
            </a:extLst>
          </p:cNvPr>
          <p:cNvCxnSpPr/>
          <p:nvPr/>
        </p:nvCxnSpPr>
        <p:spPr>
          <a:xfrm>
            <a:off x="104903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76772C2-8FF1-4ED5-99A1-DE69FB4D2061}"/>
              </a:ext>
            </a:extLst>
          </p:cNvPr>
          <p:cNvCxnSpPr/>
          <p:nvPr/>
        </p:nvCxnSpPr>
        <p:spPr>
          <a:xfrm>
            <a:off x="92711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4237F07-8548-49D9-8788-E9C6BF25156D}"/>
              </a:ext>
            </a:extLst>
          </p:cNvPr>
          <p:cNvCxnSpPr/>
          <p:nvPr/>
        </p:nvCxnSpPr>
        <p:spPr>
          <a:xfrm>
            <a:off x="85091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35C7AEC-628C-4626-AB43-13BE0FE27F19}"/>
              </a:ext>
            </a:extLst>
          </p:cNvPr>
          <p:cNvCxnSpPr/>
          <p:nvPr/>
        </p:nvCxnSpPr>
        <p:spPr>
          <a:xfrm>
            <a:off x="72899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218611E-296E-4D92-8D49-11E2B1A1CD34}"/>
              </a:ext>
            </a:extLst>
          </p:cNvPr>
          <p:cNvCxnSpPr/>
          <p:nvPr/>
        </p:nvCxnSpPr>
        <p:spPr>
          <a:xfrm>
            <a:off x="65279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0E0D2AA-0586-4256-B51F-0286B43B27E6}"/>
              </a:ext>
            </a:extLst>
          </p:cNvPr>
          <p:cNvCxnSpPr/>
          <p:nvPr/>
        </p:nvCxnSpPr>
        <p:spPr>
          <a:xfrm>
            <a:off x="53087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DF7553A-ACBE-4D12-B9FF-BB8788722022}"/>
              </a:ext>
            </a:extLst>
          </p:cNvPr>
          <p:cNvCxnSpPr/>
          <p:nvPr/>
        </p:nvCxnSpPr>
        <p:spPr>
          <a:xfrm>
            <a:off x="4546743" y="2492171"/>
            <a:ext cx="0" cy="6096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4E29482-B31C-43A5-B648-C45D0082973F}"/>
              </a:ext>
            </a:extLst>
          </p:cNvPr>
          <p:cNvCxnSpPr>
            <a:stCxn id="92" idx="2"/>
          </p:cNvCxnSpPr>
          <p:nvPr/>
        </p:nvCxnSpPr>
        <p:spPr>
          <a:xfrm>
            <a:off x="108713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F1020AA-7823-41AD-95C8-29FF3F4B07C0}"/>
              </a:ext>
            </a:extLst>
          </p:cNvPr>
          <p:cNvCxnSpPr>
            <a:stCxn id="91" idx="2"/>
          </p:cNvCxnSpPr>
          <p:nvPr/>
        </p:nvCxnSpPr>
        <p:spPr>
          <a:xfrm>
            <a:off x="88901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ECBE444-D705-4125-AA8F-FF98CE242314}"/>
              </a:ext>
            </a:extLst>
          </p:cNvPr>
          <p:cNvCxnSpPr>
            <a:stCxn id="90" idx="2"/>
          </p:cNvCxnSpPr>
          <p:nvPr/>
        </p:nvCxnSpPr>
        <p:spPr>
          <a:xfrm>
            <a:off x="69089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0F925EA0-D4B0-4531-B653-A51E4AF9E691}"/>
              </a:ext>
            </a:extLst>
          </p:cNvPr>
          <p:cNvCxnSpPr>
            <a:stCxn id="89" idx="2"/>
          </p:cNvCxnSpPr>
          <p:nvPr/>
        </p:nvCxnSpPr>
        <p:spPr>
          <a:xfrm>
            <a:off x="4927743" y="378757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F274CE5-74FC-4AA1-A026-69B62E831F2C}"/>
              </a:ext>
            </a:extLst>
          </p:cNvPr>
          <p:cNvGrpSpPr/>
          <p:nvPr/>
        </p:nvGrpSpPr>
        <p:grpSpPr>
          <a:xfrm>
            <a:off x="3860943" y="3382820"/>
            <a:ext cx="381000" cy="1023997"/>
            <a:chOff x="533400" y="3090803"/>
            <a:chExt cx="381000" cy="1023997"/>
          </a:xfrm>
        </p:grpSpPr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565827B-C700-42A9-BDCA-9152CEC033B8}"/>
                </a:ext>
              </a:extLst>
            </p:cNvPr>
            <p:cNvCxnSpPr/>
            <p:nvPr/>
          </p:nvCxnSpPr>
          <p:spPr>
            <a:xfrm flipH="1">
              <a:off x="533400" y="3090803"/>
              <a:ext cx="381000" cy="95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AFDD5DA-6062-452C-8AD0-FBF44E6410AD}"/>
                </a:ext>
              </a:extLst>
            </p:cNvPr>
            <p:cNvCxnSpPr/>
            <p:nvPr/>
          </p:nvCxnSpPr>
          <p:spPr>
            <a:xfrm>
              <a:off x="533400" y="3095625"/>
              <a:ext cx="0" cy="101917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9C8DEEF-3745-4D26-A6E1-9EA2CA2424FA}"/>
              </a:ext>
            </a:extLst>
          </p:cNvPr>
          <p:cNvSpPr txBox="1"/>
          <p:nvPr/>
        </p:nvSpPr>
        <p:spPr>
          <a:xfrm>
            <a:off x="11039785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EFF6718-284F-4CCD-9886-29FA21C07026}"/>
              </a:ext>
            </a:extLst>
          </p:cNvPr>
          <p:cNvSpPr txBox="1"/>
          <p:nvPr/>
        </p:nvSpPr>
        <p:spPr>
          <a:xfrm>
            <a:off x="10261743" y="204925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F37D910-C2F2-4ED5-A52D-F1C0432131C5}"/>
              </a:ext>
            </a:extLst>
          </p:cNvPr>
          <p:cNvSpPr txBox="1"/>
          <p:nvPr/>
        </p:nvSpPr>
        <p:spPr>
          <a:xfrm>
            <a:off x="9058585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AE63862-9C04-44F0-A49F-95F3A846C822}"/>
              </a:ext>
            </a:extLst>
          </p:cNvPr>
          <p:cNvSpPr txBox="1"/>
          <p:nvPr/>
        </p:nvSpPr>
        <p:spPr>
          <a:xfrm>
            <a:off x="8280543" y="2049259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301B5F-0F62-49E4-B6C8-A0E9F039C7BC}"/>
              </a:ext>
            </a:extLst>
          </p:cNvPr>
          <p:cNvSpPr txBox="1"/>
          <p:nvPr/>
        </p:nvSpPr>
        <p:spPr>
          <a:xfrm>
            <a:off x="7093427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6499877-C40A-4F23-861D-134C25101E2A}"/>
              </a:ext>
            </a:extLst>
          </p:cNvPr>
          <p:cNvSpPr txBox="1"/>
          <p:nvPr/>
        </p:nvSpPr>
        <p:spPr>
          <a:xfrm>
            <a:off x="6315385" y="204925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E599E27-CEFE-4265-8BDB-C56192AE7B7D}"/>
              </a:ext>
            </a:extLst>
          </p:cNvPr>
          <p:cNvSpPr txBox="1"/>
          <p:nvPr/>
        </p:nvSpPr>
        <p:spPr>
          <a:xfrm>
            <a:off x="5112227" y="205872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5C3EE95-6E5F-4598-A3AF-4E569EA3B9C8}"/>
              </a:ext>
            </a:extLst>
          </p:cNvPr>
          <p:cNvSpPr txBox="1"/>
          <p:nvPr/>
        </p:nvSpPr>
        <p:spPr>
          <a:xfrm>
            <a:off x="4334185" y="2049259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068EF3F-888B-4A2E-920D-C51F9828AC0C}"/>
              </a:ext>
            </a:extLst>
          </p:cNvPr>
          <p:cNvSpPr txBox="1"/>
          <p:nvPr/>
        </p:nvSpPr>
        <p:spPr>
          <a:xfrm>
            <a:off x="11741627" y="3054086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0C56D9-6B73-493C-BC49-5CBA3C0C7648}"/>
              </a:ext>
            </a:extLst>
          </p:cNvPr>
          <p:cNvSpPr txBox="1"/>
          <p:nvPr/>
        </p:nvSpPr>
        <p:spPr>
          <a:xfrm>
            <a:off x="10686859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EC2AC7B-ECEE-478F-AECA-C70D4DE0E1B3}"/>
              </a:ext>
            </a:extLst>
          </p:cNvPr>
          <p:cNvSpPr txBox="1"/>
          <p:nvPr/>
        </p:nvSpPr>
        <p:spPr>
          <a:xfrm>
            <a:off x="8720877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C72C5D9-5B4A-4B5D-BAC2-D7A77E2CA6A3}"/>
              </a:ext>
            </a:extLst>
          </p:cNvPr>
          <p:cNvSpPr txBox="1"/>
          <p:nvPr/>
        </p:nvSpPr>
        <p:spPr>
          <a:xfrm>
            <a:off x="6739677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2769B74-BD0C-4944-A845-98805BE161F1}"/>
              </a:ext>
            </a:extLst>
          </p:cNvPr>
          <p:cNvSpPr txBox="1"/>
          <p:nvPr/>
        </p:nvSpPr>
        <p:spPr>
          <a:xfrm>
            <a:off x="4773695" y="447337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49FA80-FD9C-4FDF-B690-6FA862C18E51}"/>
              </a:ext>
            </a:extLst>
          </p:cNvPr>
          <p:cNvSpPr txBox="1"/>
          <p:nvPr/>
        </p:nvSpPr>
        <p:spPr>
          <a:xfrm>
            <a:off x="9652143" y="305408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3B249DA-E590-4B99-AAC0-ECF2A00D5553}"/>
              </a:ext>
            </a:extLst>
          </p:cNvPr>
          <p:cNvSpPr txBox="1"/>
          <p:nvPr/>
        </p:nvSpPr>
        <p:spPr>
          <a:xfrm>
            <a:off x="7670943" y="305414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05F509D-91C6-4033-8332-0DED9A8C22BC}"/>
              </a:ext>
            </a:extLst>
          </p:cNvPr>
          <p:cNvSpPr txBox="1"/>
          <p:nvPr/>
        </p:nvSpPr>
        <p:spPr>
          <a:xfrm>
            <a:off x="5689743" y="305414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EB659A8-9E8A-4E02-96F0-DB793CF272B6}"/>
              </a:ext>
            </a:extLst>
          </p:cNvPr>
          <p:cNvSpPr txBox="1"/>
          <p:nvPr/>
        </p:nvSpPr>
        <p:spPr>
          <a:xfrm>
            <a:off x="3677251" y="446860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174AA1A-73F9-4C38-A938-B95A7F2D1716}"/>
              </a:ext>
            </a:extLst>
          </p:cNvPr>
          <p:cNvSpPr txBox="1"/>
          <p:nvPr/>
        </p:nvSpPr>
        <p:spPr>
          <a:xfrm>
            <a:off x="11068138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F4B0664-F215-416D-A297-11243FDE13B0}"/>
              </a:ext>
            </a:extLst>
          </p:cNvPr>
          <p:cNvSpPr txBox="1"/>
          <p:nvPr/>
        </p:nvSpPr>
        <p:spPr>
          <a:xfrm>
            <a:off x="10290096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E26919F-F7D3-486A-8C32-F76600B28990}"/>
              </a:ext>
            </a:extLst>
          </p:cNvPr>
          <p:cNvSpPr txBox="1"/>
          <p:nvPr/>
        </p:nvSpPr>
        <p:spPr>
          <a:xfrm>
            <a:off x="9076999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874D281-1283-42DC-98AD-1F7DB8C9E3AF}"/>
              </a:ext>
            </a:extLst>
          </p:cNvPr>
          <p:cNvSpPr txBox="1"/>
          <p:nvPr/>
        </p:nvSpPr>
        <p:spPr>
          <a:xfrm>
            <a:off x="8298957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9E4D45-0FAF-4FAB-BBE6-84C9B229E567}"/>
              </a:ext>
            </a:extLst>
          </p:cNvPr>
          <p:cNvSpPr txBox="1"/>
          <p:nvPr/>
        </p:nvSpPr>
        <p:spPr>
          <a:xfrm>
            <a:off x="7111841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832F97B-19D4-46C7-B535-F3D90EEE72EE}"/>
              </a:ext>
            </a:extLst>
          </p:cNvPr>
          <p:cNvSpPr txBox="1"/>
          <p:nvPr/>
        </p:nvSpPr>
        <p:spPr>
          <a:xfrm>
            <a:off x="6323860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57745283-687C-4635-BB10-9ACCDA1066FD}"/>
              </a:ext>
            </a:extLst>
          </p:cNvPr>
          <p:cNvSpPr txBox="1"/>
          <p:nvPr/>
        </p:nvSpPr>
        <p:spPr>
          <a:xfrm>
            <a:off x="5130641" y="1815835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68F7FDD-511A-4E34-843E-05EAE9E3325D}"/>
              </a:ext>
            </a:extLst>
          </p:cNvPr>
          <p:cNvSpPr txBox="1"/>
          <p:nvPr/>
        </p:nvSpPr>
        <p:spPr>
          <a:xfrm>
            <a:off x="4362538" y="18063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8093013-6002-4BAF-A249-E925598C26E0}"/>
              </a:ext>
            </a:extLst>
          </p:cNvPr>
          <p:cNvSpPr txBox="1"/>
          <p:nvPr/>
        </p:nvSpPr>
        <p:spPr>
          <a:xfrm>
            <a:off x="11769980" y="281119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47ABBB-4215-4CA0-A1B7-6BAB5808349A}"/>
              </a:ext>
            </a:extLst>
          </p:cNvPr>
          <p:cNvSpPr txBox="1"/>
          <p:nvPr/>
        </p:nvSpPr>
        <p:spPr>
          <a:xfrm>
            <a:off x="10685395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CDFB48-ED8C-4208-882D-5FB16FC6D5A8}"/>
              </a:ext>
            </a:extLst>
          </p:cNvPr>
          <p:cNvSpPr txBox="1"/>
          <p:nvPr/>
        </p:nvSpPr>
        <p:spPr>
          <a:xfrm>
            <a:off x="8719413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235DE15-C4C0-4936-B7AC-A22A2714681D}"/>
              </a:ext>
            </a:extLst>
          </p:cNvPr>
          <p:cNvSpPr txBox="1"/>
          <p:nvPr/>
        </p:nvSpPr>
        <p:spPr>
          <a:xfrm>
            <a:off x="6738213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91DED0D-A050-4653-9A3D-3DCFB678AD38}"/>
              </a:ext>
            </a:extLst>
          </p:cNvPr>
          <p:cNvSpPr txBox="1"/>
          <p:nvPr/>
        </p:nvSpPr>
        <p:spPr>
          <a:xfrm>
            <a:off x="4772231" y="47829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A9E9937-8834-4367-B3A4-CAA951748787}"/>
              </a:ext>
            </a:extLst>
          </p:cNvPr>
          <p:cNvSpPr txBox="1"/>
          <p:nvPr/>
        </p:nvSpPr>
        <p:spPr>
          <a:xfrm>
            <a:off x="9680496" y="281119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8932EDF-4521-4956-8440-B8AC5D46C5B8}"/>
              </a:ext>
            </a:extLst>
          </p:cNvPr>
          <p:cNvSpPr txBox="1"/>
          <p:nvPr/>
        </p:nvSpPr>
        <p:spPr>
          <a:xfrm>
            <a:off x="7709235" y="28112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BD20BEE-2653-43CC-8827-D8779ED4F025}"/>
              </a:ext>
            </a:extLst>
          </p:cNvPr>
          <p:cNvSpPr txBox="1"/>
          <p:nvPr/>
        </p:nvSpPr>
        <p:spPr>
          <a:xfrm>
            <a:off x="5728035" y="281125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DD37798-C0FB-489B-8B4E-E867272599C7}"/>
              </a:ext>
            </a:extLst>
          </p:cNvPr>
          <p:cNvSpPr txBox="1"/>
          <p:nvPr/>
        </p:nvSpPr>
        <p:spPr>
          <a:xfrm>
            <a:off x="3675787" y="477817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A8CB6B7-9036-47CA-A98A-61968EE87FDD}"/>
              </a:ext>
            </a:extLst>
          </p:cNvPr>
          <p:cNvSpPr txBox="1"/>
          <p:nvPr/>
        </p:nvSpPr>
        <p:spPr>
          <a:xfrm>
            <a:off x="3179389" y="3490420"/>
            <a:ext cx="344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0AC9B27-1721-4367-81B9-07D993119130}"/>
              </a:ext>
            </a:extLst>
          </p:cNvPr>
          <p:cNvSpPr txBox="1"/>
          <p:nvPr/>
        </p:nvSpPr>
        <p:spPr>
          <a:xfrm>
            <a:off x="3179389" y="3960671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424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89" grpId="0" animBg="1"/>
      <p:bldP spid="90" grpId="0" animBg="1"/>
      <p:bldP spid="91" grpId="0" animBg="1"/>
      <p:bldP spid="92" grpId="0" animBg="1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012E-2219-47CF-8266-7B170C0A240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512" y="167862"/>
            <a:ext cx="11928475" cy="5676347"/>
          </a:xfrm>
        </p:spPr>
        <p:txBody>
          <a:bodyPr vert="horz" lIns="91440" tIns="45720" rIns="91440" bIns="45720" rtlCol="0">
            <a:noAutofit/>
          </a:bodyPr>
          <a:lstStyle/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binary adder is constructed with full-adder circuits connected in cascade, with the output carry from one full-adder connected to the input carry of the next full-adder.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figure shows the interconnections of four full-adders (FA) to provide a 4-bit binary 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augends bits of A and the addend bits of B are designated by subscript numbers from right to left, with subscript 0 denoting the low-order bit.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carries are connected in a chain through the full-adders.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input carry to the binary adder is C0 and the output carry is C4.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S outputs of the full-adders generate the required sum bits.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An n-bit binary adder requires n full-adders. 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output carry from each full-adder is connected to the input carry of the next-high-order full-adder.</a:t>
            </a:r>
          </a:p>
          <a:p>
            <a: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</a:pPr>
            <a:r>
              <a:rPr lang="en-US" sz="2400" dirty="0"/>
              <a:t>The n data bits for the A inputs come from one register (such as R1), and the n data bits for the B inputs come from another register (such as R2). The sum can be transferred to a third register or to one of the source registers (R1 or R2), replacing its previous content.</a:t>
            </a:r>
          </a:p>
          <a:p>
            <a:pPr marL="0" indent="0" algn="just">
              <a:buClr>
                <a:schemeClr val="accent6"/>
              </a:buClr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435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2A78-3724-4DD5-B0E2-3EDBD669F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Adder-Subtractor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32C1309-5F9E-4ABA-AE72-93F3EA35175F}"/>
              </a:ext>
            </a:extLst>
          </p:cNvPr>
          <p:cNvSpPr/>
          <p:nvPr/>
        </p:nvSpPr>
        <p:spPr>
          <a:xfrm>
            <a:off x="21882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720EC3B-ABB3-4D0E-8C9D-EF107F8000A5}"/>
              </a:ext>
            </a:extLst>
          </p:cNvPr>
          <p:cNvSpPr/>
          <p:nvPr/>
        </p:nvSpPr>
        <p:spPr>
          <a:xfrm>
            <a:off x="41694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A7FE253E-8BF9-47A7-926A-A26EA3979C60}"/>
              </a:ext>
            </a:extLst>
          </p:cNvPr>
          <p:cNvSpPr/>
          <p:nvPr/>
        </p:nvSpPr>
        <p:spPr>
          <a:xfrm>
            <a:off x="61506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D87EE4D-57B0-4377-A487-E8D8E2E600B1}"/>
              </a:ext>
            </a:extLst>
          </p:cNvPr>
          <p:cNvSpPr/>
          <p:nvPr/>
        </p:nvSpPr>
        <p:spPr>
          <a:xfrm>
            <a:off x="8131811" y="4381001"/>
            <a:ext cx="1371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FA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0B8F95F-87EB-448F-9DC9-E1463F0BC625}"/>
              </a:ext>
            </a:extLst>
          </p:cNvPr>
          <p:cNvCxnSpPr>
            <a:stCxn id="151" idx="1"/>
            <a:endCxn id="150" idx="3"/>
          </p:cNvCxnSpPr>
          <p:nvPr/>
        </p:nvCxnSpPr>
        <p:spPr>
          <a:xfrm flipH="1">
            <a:off x="75222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CA10C9D-3885-48CA-9145-573E4DD3324F}"/>
              </a:ext>
            </a:extLst>
          </p:cNvPr>
          <p:cNvCxnSpPr>
            <a:stCxn id="150" idx="1"/>
            <a:endCxn id="149" idx="3"/>
          </p:cNvCxnSpPr>
          <p:nvPr/>
        </p:nvCxnSpPr>
        <p:spPr>
          <a:xfrm flipH="1">
            <a:off x="55410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FB2689ED-3B29-475D-BE07-E23D998C70AC}"/>
              </a:ext>
            </a:extLst>
          </p:cNvPr>
          <p:cNvCxnSpPr>
            <a:stCxn id="149" idx="1"/>
            <a:endCxn id="148" idx="3"/>
          </p:cNvCxnSpPr>
          <p:nvPr/>
        </p:nvCxnSpPr>
        <p:spPr>
          <a:xfrm flipH="1">
            <a:off x="3559811" y="4723901"/>
            <a:ext cx="609600" cy="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3CFC37-F65A-4441-A55B-BCE11BD4C9E3}"/>
              </a:ext>
            </a:extLst>
          </p:cNvPr>
          <p:cNvCxnSpPr>
            <a:endCxn id="151" idx="3"/>
          </p:cNvCxnSpPr>
          <p:nvPr/>
        </p:nvCxnSpPr>
        <p:spPr>
          <a:xfrm flipH="1" flipV="1">
            <a:off x="9503411" y="4723901"/>
            <a:ext cx="609600" cy="9525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75D9C6A-5628-4078-BD28-22A15640E221}"/>
              </a:ext>
            </a:extLst>
          </p:cNvPr>
          <p:cNvCxnSpPr>
            <a:stCxn id="167" idx="2"/>
          </p:cNvCxnSpPr>
          <p:nvPr/>
        </p:nvCxnSpPr>
        <p:spPr>
          <a:xfrm>
            <a:off x="9198611" y="2061784"/>
            <a:ext cx="0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F79BAF63-A72F-4115-8A78-DDEC4542E0C1}"/>
              </a:ext>
            </a:extLst>
          </p:cNvPr>
          <p:cNvCxnSpPr>
            <a:stCxn id="169" idx="2"/>
          </p:cNvCxnSpPr>
          <p:nvPr/>
        </p:nvCxnSpPr>
        <p:spPr>
          <a:xfrm>
            <a:off x="7217411" y="2061784"/>
            <a:ext cx="0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04B02A7-72C5-4740-8CAD-3248527108FB}"/>
              </a:ext>
            </a:extLst>
          </p:cNvPr>
          <p:cNvCxnSpPr>
            <a:stCxn id="171" idx="2"/>
          </p:cNvCxnSpPr>
          <p:nvPr/>
        </p:nvCxnSpPr>
        <p:spPr>
          <a:xfrm flipH="1">
            <a:off x="5236211" y="2061784"/>
            <a:ext cx="16042" cy="231921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DC286916-94F8-4285-AF76-A56E82A14F7C}"/>
              </a:ext>
            </a:extLst>
          </p:cNvPr>
          <p:cNvCxnSpPr>
            <a:stCxn id="173" idx="2"/>
          </p:cNvCxnSpPr>
          <p:nvPr/>
        </p:nvCxnSpPr>
        <p:spPr>
          <a:xfrm flipH="1">
            <a:off x="3255012" y="2042674"/>
            <a:ext cx="9710" cy="2338327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B80C2FB-C62D-471B-A1A2-52F3E8B91251}"/>
              </a:ext>
            </a:extLst>
          </p:cNvPr>
          <p:cNvCxnSpPr>
            <a:stCxn id="151" idx="2"/>
          </p:cNvCxnSpPr>
          <p:nvPr/>
        </p:nvCxnSpPr>
        <p:spPr>
          <a:xfrm>
            <a:off x="88176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6B189DEF-7A29-406A-9778-C721E8CC6F8E}"/>
              </a:ext>
            </a:extLst>
          </p:cNvPr>
          <p:cNvCxnSpPr>
            <a:stCxn id="150" idx="2"/>
          </p:cNvCxnSpPr>
          <p:nvPr/>
        </p:nvCxnSpPr>
        <p:spPr>
          <a:xfrm>
            <a:off x="68364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D9011390-D804-4E7C-A9A8-C389E3D03777}"/>
              </a:ext>
            </a:extLst>
          </p:cNvPr>
          <p:cNvCxnSpPr>
            <a:stCxn id="149" idx="2"/>
          </p:cNvCxnSpPr>
          <p:nvPr/>
        </p:nvCxnSpPr>
        <p:spPr>
          <a:xfrm>
            <a:off x="48552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67CEDBF-D73B-49DA-BCE0-DA1134C20A65}"/>
              </a:ext>
            </a:extLst>
          </p:cNvPr>
          <p:cNvCxnSpPr>
            <a:stCxn id="148" idx="2"/>
          </p:cNvCxnSpPr>
          <p:nvPr/>
        </p:nvCxnSpPr>
        <p:spPr>
          <a:xfrm>
            <a:off x="2874011" y="5066801"/>
            <a:ext cx="0" cy="68580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05C6FAF6-6184-46C9-AFFA-A0FE50009837}"/>
              </a:ext>
            </a:extLst>
          </p:cNvPr>
          <p:cNvGrpSpPr/>
          <p:nvPr/>
        </p:nvGrpSpPr>
        <p:grpSpPr>
          <a:xfrm>
            <a:off x="1894532" y="4723901"/>
            <a:ext cx="381000" cy="1019175"/>
            <a:chOff x="400222" y="4138552"/>
            <a:chExt cx="381000" cy="1019175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B31EA7C-0DA0-47FF-A655-A3FB35F02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222" y="4138552"/>
              <a:ext cx="381000" cy="9525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609C5C14-30CE-4942-8B6C-7E65AFE76CF8}"/>
                </a:ext>
              </a:extLst>
            </p:cNvPr>
            <p:cNvCxnSpPr/>
            <p:nvPr/>
          </p:nvCxnSpPr>
          <p:spPr>
            <a:xfrm>
              <a:off x="412292" y="4138552"/>
              <a:ext cx="0" cy="1019175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TextBox 166">
            <a:extLst>
              <a:ext uri="{FF2B5EF4-FFF2-40B4-BE49-F238E27FC236}">
                <a16:creationId xmlns:a16="http://schemas.microsoft.com/office/drawing/2014/main" id="{FD9613B6-C20E-4BD4-9470-1A79A5AB6FA5}"/>
              </a:ext>
            </a:extLst>
          </p:cNvPr>
          <p:cNvSpPr txBox="1"/>
          <p:nvPr/>
        </p:nvSpPr>
        <p:spPr>
          <a:xfrm>
            <a:off x="8986053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F17CDF6-0533-41E4-A7AF-314A334EE607}"/>
              </a:ext>
            </a:extLst>
          </p:cNvPr>
          <p:cNvSpPr txBox="1"/>
          <p:nvPr/>
        </p:nvSpPr>
        <p:spPr>
          <a:xfrm>
            <a:off x="8492336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E560259-FD94-4001-B11B-7D6BB1D640C6}"/>
              </a:ext>
            </a:extLst>
          </p:cNvPr>
          <p:cNvSpPr txBox="1"/>
          <p:nvPr/>
        </p:nvSpPr>
        <p:spPr>
          <a:xfrm>
            <a:off x="7004853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C45EED4-6D4C-41DE-9D8B-B288B1FFADC4}"/>
              </a:ext>
            </a:extLst>
          </p:cNvPr>
          <p:cNvSpPr txBox="1"/>
          <p:nvPr/>
        </p:nvSpPr>
        <p:spPr>
          <a:xfrm>
            <a:off x="6455411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27E7BEA-624B-4665-96B8-F7B504CD62E5}"/>
              </a:ext>
            </a:extLst>
          </p:cNvPr>
          <p:cNvSpPr txBox="1"/>
          <p:nvPr/>
        </p:nvSpPr>
        <p:spPr>
          <a:xfrm>
            <a:off x="5039695" y="1661674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F4A9877-296B-4305-96DA-9467B9A604C9}"/>
              </a:ext>
            </a:extLst>
          </p:cNvPr>
          <p:cNvSpPr txBox="1"/>
          <p:nvPr/>
        </p:nvSpPr>
        <p:spPr>
          <a:xfrm>
            <a:off x="4504691" y="166167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0A58166-12C4-4998-B045-3EBEEEB10F85}"/>
              </a:ext>
            </a:extLst>
          </p:cNvPr>
          <p:cNvSpPr txBox="1"/>
          <p:nvPr/>
        </p:nvSpPr>
        <p:spPr>
          <a:xfrm>
            <a:off x="3045833" y="1642564"/>
            <a:ext cx="437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4B0BD2D-443C-4709-943A-94619089B159}"/>
              </a:ext>
            </a:extLst>
          </p:cNvPr>
          <p:cNvSpPr txBox="1"/>
          <p:nvPr/>
        </p:nvSpPr>
        <p:spPr>
          <a:xfrm>
            <a:off x="2493011" y="1661674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DDEDB7A-9844-4D3E-A7A9-E4923770EB34}"/>
              </a:ext>
            </a:extLst>
          </p:cNvPr>
          <p:cNvSpPr txBox="1"/>
          <p:nvPr/>
        </p:nvSpPr>
        <p:spPr>
          <a:xfrm>
            <a:off x="9687895" y="4333316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B4985DD-A13E-4054-884E-55A5F4374D71}"/>
              </a:ext>
            </a:extLst>
          </p:cNvPr>
          <p:cNvSpPr txBox="1"/>
          <p:nvPr/>
        </p:nvSpPr>
        <p:spPr>
          <a:xfrm>
            <a:off x="8633127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19AC57F-23E8-44BF-AF83-303924EAE097}"/>
              </a:ext>
            </a:extLst>
          </p:cNvPr>
          <p:cNvSpPr txBox="1"/>
          <p:nvPr/>
        </p:nvSpPr>
        <p:spPr>
          <a:xfrm>
            <a:off x="6667145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1DF40684-9762-473B-AD10-2EDD198C737A}"/>
              </a:ext>
            </a:extLst>
          </p:cNvPr>
          <p:cNvSpPr txBox="1"/>
          <p:nvPr/>
        </p:nvSpPr>
        <p:spPr>
          <a:xfrm>
            <a:off x="4685945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850EDB2-938E-4165-8BB3-0C640CF3A539}"/>
              </a:ext>
            </a:extLst>
          </p:cNvPr>
          <p:cNvSpPr txBox="1"/>
          <p:nvPr/>
        </p:nvSpPr>
        <p:spPr>
          <a:xfrm>
            <a:off x="2719963" y="5752601"/>
            <a:ext cx="39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6A05F50-9705-40DD-9491-16117D5855B0}"/>
              </a:ext>
            </a:extLst>
          </p:cNvPr>
          <p:cNvSpPr txBox="1"/>
          <p:nvPr/>
        </p:nvSpPr>
        <p:spPr>
          <a:xfrm>
            <a:off x="7598411" y="4333315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3B2D77A-9E17-4D8C-80B3-6AE2B9C9C553}"/>
              </a:ext>
            </a:extLst>
          </p:cNvPr>
          <p:cNvSpPr txBox="1"/>
          <p:nvPr/>
        </p:nvSpPr>
        <p:spPr>
          <a:xfrm>
            <a:off x="5617211" y="433337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7642CCA-95F7-4F1A-83FA-D3731DD0801F}"/>
              </a:ext>
            </a:extLst>
          </p:cNvPr>
          <p:cNvSpPr txBox="1"/>
          <p:nvPr/>
        </p:nvSpPr>
        <p:spPr>
          <a:xfrm>
            <a:off x="3636011" y="433337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D5A8C9B-309B-4B68-A515-12AAE71F96C7}"/>
              </a:ext>
            </a:extLst>
          </p:cNvPr>
          <p:cNvSpPr txBox="1"/>
          <p:nvPr/>
        </p:nvSpPr>
        <p:spPr>
          <a:xfrm>
            <a:off x="1623519" y="574783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B856505C-2C15-4DD3-A00C-AC9AD7D775F6}"/>
              </a:ext>
            </a:extLst>
          </p:cNvPr>
          <p:cNvCxnSpPr/>
          <p:nvPr/>
        </p:nvCxnSpPr>
        <p:spPr>
          <a:xfrm flipH="1">
            <a:off x="2401425" y="2499874"/>
            <a:ext cx="8016386" cy="0"/>
          </a:xfrm>
          <a:prstGeom prst="straightConnector1">
            <a:avLst/>
          </a:prstGeom>
          <a:ln w="25400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5345354-1214-4034-8662-AB9F49CB181C}"/>
              </a:ext>
            </a:extLst>
          </p:cNvPr>
          <p:cNvGrpSpPr/>
          <p:nvPr/>
        </p:nvGrpSpPr>
        <p:grpSpPr>
          <a:xfrm rot="5400000">
            <a:off x="7427848" y="2959157"/>
            <a:ext cx="2278210" cy="565484"/>
            <a:chOff x="3002826" y="5435203"/>
            <a:chExt cx="2714895" cy="724319"/>
          </a:xfrm>
        </p:grpSpPr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DC1099A-3786-4DE5-81D6-30B4B4311437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4F80D82-0357-43C0-893F-4F66C6EB88CF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7C027C7-0981-42A0-BE55-6B85FB06399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Stored Data 71">
              <a:extLst>
                <a:ext uri="{FF2B5EF4-FFF2-40B4-BE49-F238E27FC236}">
                  <a16:creationId xmlns:a16="http://schemas.microsoft.com/office/drawing/2014/main" id="{20B9AFC1-F199-467B-9E72-2A9C41F0239B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Stored Data 71">
              <a:extLst>
                <a:ext uri="{FF2B5EF4-FFF2-40B4-BE49-F238E27FC236}">
                  <a16:creationId xmlns:a16="http://schemas.microsoft.com/office/drawing/2014/main" id="{48756A1C-7483-4AD3-A87B-C390407E8EC1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Stored Data 71">
              <a:extLst>
                <a:ext uri="{FF2B5EF4-FFF2-40B4-BE49-F238E27FC236}">
                  <a16:creationId xmlns:a16="http://schemas.microsoft.com/office/drawing/2014/main" id="{723F5BE9-7314-40CC-B543-32260B380316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8F4B7B74-38E4-41C4-A952-A02FC34C4E25}"/>
              </a:ext>
            </a:extLst>
          </p:cNvPr>
          <p:cNvGrpSpPr/>
          <p:nvPr/>
        </p:nvGrpSpPr>
        <p:grpSpPr>
          <a:xfrm rot="5400000">
            <a:off x="5370448" y="2960949"/>
            <a:ext cx="2278210" cy="565484"/>
            <a:chOff x="3002826" y="5435203"/>
            <a:chExt cx="2714895" cy="724319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48CA431-781C-4D98-869D-DFE028DD81C3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3FE7722-8282-49B1-B0CE-5FC5302ABEFC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56D0B0E-6D86-45A9-9948-FCCC20BF73F8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Stored Data 71">
              <a:extLst>
                <a:ext uri="{FF2B5EF4-FFF2-40B4-BE49-F238E27FC236}">
                  <a16:creationId xmlns:a16="http://schemas.microsoft.com/office/drawing/2014/main" id="{22016C74-2ADE-4FB3-BC5C-3A369177389C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Stored Data 71">
              <a:extLst>
                <a:ext uri="{FF2B5EF4-FFF2-40B4-BE49-F238E27FC236}">
                  <a16:creationId xmlns:a16="http://schemas.microsoft.com/office/drawing/2014/main" id="{1173D9AC-A374-4337-A0F3-0EFE6E16D830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Stored Data 71">
              <a:extLst>
                <a:ext uri="{FF2B5EF4-FFF2-40B4-BE49-F238E27FC236}">
                  <a16:creationId xmlns:a16="http://schemas.microsoft.com/office/drawing/2014/main" id="{29A43FA9-95C0-4165-82A4-A1AD7B05227A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D5AF465-80D0-48E7-90CC-BBBB0527231B}"/>
              </a:ext>
            </a:extLst>
          </p:cNvPr>
          <p:cNvGrpSpPr/>
          <p:nvPr/>
        </p:nvGrpSpPr>
        <p:grpSpPr>
          <a:xfrm rot="5400000">
            <a:off x="3433363" y="2968739"/>
            <a:ext cx="2278210" cy="565484"/>
            <a:chOff x="3002826" y="5435203"/>
            <a:chExt cx="2714895" cy="724319"/>
          </a:xfrm>
        </p:grpSpPr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6ABC5E9-469E-4F35-913E-82548E554020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17B5874-5EFB-4022-BEA4-DEFE7F8AAC6C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F2ECAC4-4119-4C0E-A31D-E456176A5B0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Stored Data 71">
              <a:extLst>
                <a:ext uri="{FF2B5EF4-FFF2-40B4-BE49-F238E27FC236}">
                  <a16:creationId xmlns:a16="http://schemas.microsoft.com/office/drawing/2014/main" id="{06E2EAC3-45E4-4B1B-8377-C9A4122E591D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Stored Data 71">
              <a:extLst>
                <a:ext uri="{FF2B5EF4-FFF2-40B4-BE49-F238E27FC236}">
                  <a16:creationId xmlns:a16="http://schemas.microsoft.com/office/drawing/2014/main" id="{21508EFE-D386-4BD4-B47A-091492BF3D29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Stored Data 71">
              <a:extLst>
                <a:ext uri="{FF2B5EF4-FFF2-40B4-BE49-F238E27FC236}">
                  <a16:creationId xmlns:a16="http://schemas.microsoft.com/office/drawing/2014/main" id="{3A70C7A7-E012-406D-88CB-51962DFC6D5C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C440719-71E9-4AEC-9504-7B1F43B8F9CA}"/>
              </a:ext>
            </a:extLst>
          </p:cNvPr>
          <p:cNvGrpSpPr/>
          <p:nvPr/>
        </p:nvGrpSpPr>
        <p:grpSpPr>
          <a:xfrm rot="5400000">
            <a:off x="1408048" y="2968739"/>
            <a:ext cx="2278210" cy="565484"/>
            <a:chOff x="3002826" y="5435203"/>
            <a:chExt cx="2714895" cy="724319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3B2EE34-8FF2-4714-A333-DD5DCA01A979}"/>
                </a:ext>
              </a:extLst>
            </p:cNvPr>
            <p:cNvCxnSpPr/>
            <p:nvPr/>
          </p:nvCxnSpPr>
          <p:spPr>
            <a:xfrm rot="16200000" flipH="1">
              <a:off x="3770153" y="5663949"/>
              <a:ext cx="1" cy="640150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19EE1A9-F451-4EC1-B3DD-BB9AF6494549}"/>
                </a:ext>
              </a:extLst>
            </p:cNvPr>
            <p:cNvCxnSpPr/>
            <p:nvPr/>
          </p:nvCxnSpPr>
          <p:spPr>
            <a:xfrm rot="16200000" flipH="1">
              <a:off x="3546527" y="5076974"/>
              <a:ext cx="1" cy="108740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949DBE9-9677-451A-A73D-27B7368F2556}"/>
                </a:ext>
              </a:extLst>
            </p:cNvPr>
            <p:cNvCxnSpPr/>
            <p:nvPr/>
          </p:nvCxnSpPr>
          <p:spPr>
            <a:xfrm rot="16200000">
              <a:off x="5364078" y="5447291"/>
              <a:ext cx="1" cy="707284"/>
            </a:xfrm>
            <a:prstGeom prst="line">
              <a:avLst/>
            </a:prstGeom>
            <a:ln w="28575">
              <a:solidFill>
                <a:schemeClr val="accent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Stored Data 71">
              <a:extLst>
                <a:ext uri="{FF2B5EF4-FFF2-40B4-BE49-F238E27FC236}">
                  <a16:creationId xmlns:a16="http://schemas.microsoft.com/office/drawing/2014/main" id="{960A389D-F500-456A-A7A9-D6C84AE477C1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Stored Data 71">
              <a:extLst>
                <a:ext uri="{FF2B5EF4-FFF2-40B4-BE49-F238E27FC236}">
                  <a16:creationId xmlns:a16="http://schemas.microsoft.com/office/drawing/2014/main" id="{6707CC5B-046C-46F8-B7F7-25D2D2E41887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Stored Data 71">
              <a:extLst>
                <a:ext uri="{FF2B5EF4-FFF2-40B4-BE49-F238E27FC236}">
                  <a16:creationId xmlns:a16="http://schemas.microsoft.com/office/drawing/2014/main" id="{95B6D406-5E77-4FA5-B1DD-C1B5C5B80C82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3" name="TextBox 212">
            <a:extLst>
              <a:ext uri="{FF2B5EF4-FFF2-40B4-BE49-F238E27FC236}">
                <a16:creationId xmlns:a16="http://schemas.microsoft.com/office/drawing/2014/main" id="{E0488D14-4A6B-4937-B274-3B35E8221950}"/>
              </a:ext>
            </a:extLst>
          </p:cNvPr>
          <p:cNvSpPr txBox="1"/>
          <p:nvPr/>
        </p:nvSpPr>
        <p:spPr>
          <a:xfrm>
            <a:off x="10029563" y="2099764"/>
            <a:ext cx="388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M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53E7F414-19AC-4891-AB9F-5BDCC84C2547}"/>
              </a:ext>
            </a:extLst>
          </p:cNvPr>
          <p:cNvCxnSpPr/>
          <p:nvPr/>
        </p:nvCxnSpPr>
        <p:spPr>
          <a:xfrm>
            <a:off x="10113011" y="2499874"/>
            <a:ext cx="0" cy="2243017"/>
          </a:xfrm>
          <a:prstGeom prst="straightConnector1">
            <a:avLst/>
          </a:prstGeom>
          <a:ln w="25400"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F45C139C-210F-4EF2-8E1D-9AB13AB7C58E}"/>
              </a:ext>
            </a:extLst>
          </p:cNvPr>
          <p:cNvSpPr txBox="1"/>
          <p:nvPr/>
        </p:nvSpPr>
        <p:spPr>
          <a:xfrm>
            <a:off x="10059185" y="18140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0859B88-95DC-47FA-92AA-A9312D759995}"/>
              </a:ext>
            </a:extLst>
          </p:cNvPr>
          <p:cNvSpPr txBox="1"/>
          <p:nvPr/>
        </p:nvSpPr>
        <p:spPr>
          <a:xfrm>
            <a:off x="82529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04DC5E4-8AA0-4B70-A498-B24598F5205E}"/>
              </a:ext>
            </a:extLst>
          </p:cNvPr>
          <p:cNvSpPr txBox="1"/>
          <p:nvPr/>
        </p:nvSpPr>
        <p:spPr>
          <a:xfrm>
            <a:off x="61955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4C7C3FD-C6E5-4245-BEFA-6EBDBA852F72}"/>
              </a:ext>
            </a:extLst>
          </p:cNvPr>
          <p:cNvSpPr txBox="1"/>
          <p:nvPr/>
        </p:nvSpPr>
        <p:spPr>
          <a:xfrm>
            <a:off x="4267985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68D36129-35EC-48AA-B440-1E059A559CB3}"/>
              </a:ext>
            </a:extLst>
          </p:cNvPr>
          <p:cNvSpPr txBox="1"/>
          <p:nvPr/>
        </p:nvSpPr>
        <p:spPr>
          <a:xfrm>
            <a:off x="2210585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5A68752-9993-41CE-954E-799575BD3A2E}"/>
              </a:ext>
            </a:extLst>
          </p:cNvPr>
          <p:cNvSpPr txBox="1"/>
          <p:nvPr/>
        </p:nvSpPr>
        <p:spPr>
          <a:xfrm>
            <a:off x="8549010" y="393850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8592D79-F1B0-4DC5-B67C-F21957C59FC7}"/>
              </a:ext>
            </a:extLst>
          </p:cNvPr>
          <p:cNvSpPr txBox="1"/>
          <p:nvPr/>
        </p:nvSpPr>
        <p:spPr>
          <a:xfrm>
            <a:off x="6512085" y="3938503"/>
            <a:ext cx="425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09E1C7C5-D510-455E-944A-8FD356F267FB}"/>
              </a:ext>
            </a:extLst>
          </p:cNvPr>
          <p:cNvSpPr txBox="1"/>
          <p:nvPr/>
        </p:nvSpPr>
        <p:spPr>
          <a:xfrm>
            <a:off x="4561365" y="393850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2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6352BEA9-8B80-487F-BE8F-BA3CE109A6F8}"/>
              </a:ext>
            </a:extLst>
          </p:cNvPr>
          <p:cNvSpPr txBox="1"/>
          <p:nvPr/>
        </p:nvSpPr>
        <p:spPr>
          <a:xfrm>
            <a:off x="2549685" y="3938503"/>
            <a:ext cx="426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tx2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tx2"/>
                </a:solidFill>
                <a:latin typeface="Cambria" panose="02040503050406030204" pitchFamily="18" charset="0"/>
              </a:rPr>
              <a:t>3</a:t>
            </a:r>
            <a:endParaRPr lang="en-US" i="1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A8589942-B46E-4ED8-A955-EF281A890158}"/>
              </a:ext>
            </a:extLst>
          </p:cNvPr>
          <p:cNvSpPr txBox="1"/>
          <p:nvPr/>
        </p:nvSpPr>
        <p:spPr>
          <a:xfrm>
            <a:off x="9776919" y="18140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6560744D-6145-4CC3-BC5C-F24CB7930B3F}"/>
              </a:ext>
            </a:extLst>
          </p:cNvPr>
          <p:cNvSpPr txBox="1"/>
          <p:nvPr/>
        </p:nvSpPr>
        <p:spPr>
          <a:xfrm>
            <a:off x="7970653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6A775EA8-6FC8-45B6-81A1-7C05AA0DB81D}"/>
              </a:ext>
            </a:extLst>
          </p:cNvPr>
          <p:cNvSpPr txBox="1"/>
          <p:nvPr/>
        </p:nvSpPr>
        <p:spPr>
          <a:xfrm>
            <a:off x="5913253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8E7EAE55-199B-414C-8846-6988496836F6}"/>
              </a:ext>
            </a:extLst>
          </p:cNvPr>
          <p:cNvSpPr txBox="1"/>
          <p:nvPr/>
        </p:nvSpPr>
        <p:spPr>
          <a:xfrm>
            <a:off x="39857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9FA6CD98-F5FB-46E6-8893-B67F4309919D}"/>
              </a:ext>
            </a:extLst>
          </p:cNvPr>
          <p:cNvSpPr txBox="1"/>
          <p:nvPr/>
        </p:nvSpPr>
        <p:spPr>
          <a:xfrm>
            <a:off x="1928319" y="20235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9EB57B7F-CB2D-4616-82AA-5FF6C101845A}"/>
              </a:ext>
            </a:extLst>
          </p:cNvPr>
          <p:cNvSpPr txBox="1"/>
          <p:nvPr/>
        </p:nvSpPr>
        <p:spPr>
          <a:xfrm>
            <a:off x="8106353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8B96E755-AD8F-4023-90E1-5AE1357BDDEF}"/>
              </a:ext>
            </a:extLst>
          </p:cNvPr>
          <p:cNvSpPr txBox="1"/>
          <p:nvPr/>
        </p:nvSpPr>
        <p:spPr>
          <a:xfrm>
            <a:off x="6072936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E7DB7BCF-4BC2-49D3-AB65-7F017579153C}"/>
              </a:ext>
            </a:extLst>
          </p:cNvPr>
          <p:cNvSpPr txBox="1"/>
          <p:nvPr/>
        </p:nvSpPr>
        <p:spPr>
          <a:xfrm>
            <a:off x="4122216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2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F85736A1-F8E0-4023-9708-080DDD23087A}"/>
              </a:ext>
            </a:extLst>
          </p:cNvPr>
          <p:cNvSpPr txBox="1"/>
          <p:nvPr/>
        </p:nvSpPr>
        <p:spPr>
          <a:xfrm>
            <a:off x="2090658" y="392856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6"/>
                </a:solidFill>
                <a:latin typeface="Cambria" panose="02040503050406030204" pitchFamily="18" charset="0"/>
              </a:rPr>
              <a:t>B</a:t>
            </a:r>
            <a:r>
              <a:rPr lang="en-US" sz="2000" i="1" baseline="-25000" dirty="0">
                <a:solidFill>
                  <a:schemeClr val="accent6"/>
                </a:solidFill>
                <a:latin typeface="Cambria" panose="02040503050406030204" pitchFamily="18" charset="0"/>
              </a:rPr>
              <a:t>3</a:t>
            </a:r>
            <a:r>
              <a:rPr lang="en-US" i="1" dirty="0">
                <a:solidFill>
                  <a:schemeClr val="accent6"/>
                </a:solidFill>
                <a:latin typeface="Cambria" panose="02040503050406030204" pitchFamily="18" charset="0"/>
              </a:rPr>
              <a:t>’</a:t>
            </a:r>
            <a:endParaRPr lang="en-US" i="1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291279D-A2AF-4240-81F4-B8F8E3545260}"/>
              </a:ext>
            </a:extLst>
          </p:cNvPr>
          <p:cNvSpPr txBox="1"/>
          <p:nvPr/>
        </p:nvSpPr>
        <p:spPr>
          <a:xfrm>
            <a:off x="5541011" y="794685"/>
            <a:ext cx="29658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tx2"/>
                </a:solidFill>
              </a:rPr>
              <a:t>M = 0</a:t>
            </a:r>
            <a:r>
              <a:rPr lang="en-US" sz="2000" dirty="0"/>
              <a:t>, we have</a:t>
            </a:r>
          </a:p>
          <a:p>
            <a:pPr lvl="1"/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sz="2000" b="1" baseline="-25000" dirty="0">
                <a:solidFill>
                  <a:schemeClr val="tx2"/>
                </a:solidFill>
              </a:rPr>
              <a:t>0</a:t>
            </a:r>
            <a:r>
              <a:rPr lang="en-US" sz="2000" b="1" dirty="0">
                <a:solidFill>
                  <a:schemeClr val="tx2"/>
                </a:solidFill>
              </a:rPr>
              <a:t> = 0 &amp; B ⊕ 0 = B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C934B686-FD8E-434B-ACA1-141E7DFE7766}"/>
              </a:ext>
            </a:extLst>
          </p:cNvPr>
          <p:cNvSpPr txBox="1"/>
          <p:nvPr/>
        </p:nvSpPr>
        <p:spPr>
          <a:xfrm>
            <a:off x="8757373" y="787401"/>
            <a:ext cx="2930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accent6"/>
                </a:solidFill>
              </a:rPr>
              <a:t>M = 1</a:t>
            </a:r>
            <a:r>
              <a:rPr lang="en-US" sz="2000" dirty="0"/>
              <a:t>, we have</a:t>
            </a:r>
          </a:p>
          <a:p>
            <a:pPr lvl="1"/>
            <a:r>
              <a:rPr lang="en-US" sz="2000" b="1" dirty="0">
                <a:solidFill>
                  <a:schemeClr val="accent6"/>
                </a:solidFill>
              </a:rPr>
              <a:t>C</a:t>
            </a:r>
            <a:r>
              <a:rPr lang="en-US" sz="2000" b="1" baseline="-25000" dirty="0">
                <a:solidFill>
                  <a:schemeClr val="accent6"/>
                </a:solidFill>
              </a:rPr>
              <a:t>0</a:t>
            </a:r>
            <a:r>
              <a:rPr lang="en-US" sz="2000" b="1" dirty="0">
                <a:solidFill>
                  <a:schemeClr val="accent6"/>
                </a:solidFill>
              </a:rPr>
              <a:t> = 1 &amp; B ⊕ 1 = B’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CCF265AC-8B09-47D3-9845-FA43E50861A1}"/>
              </a:ext>
            </a:extLst>
          </p:cNvPr>
          <p:cNvSpPr txBox="1"/>
          <p:nvPr/>
        </p:nvSpPr>
        <p:spPr>
          <a:xfrm>
            <a:off x="232725" y="831502"/>
            <a:ext cx="4723455" cy="707886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tx2"/>
                </a:solidFill>
              </a:rPr>
              <a:t>M = 0</a:t>
            </a:r>
            <a:r>
              <a:rPr lang="en-US" sz="2000" dirty="0"/>
              <a:t> the circuit is an </a:t>
            </a:r>
            <a:r>
              <a:rPr lang="en-US" sz="2000" i="1" dirty="0">
                <a:solidFill>
                  <a:schemeClr val="tx2"/>
                </a:solidFill>
              </a:rPr>
              <a:t>Adder</a:t>
            </a:r>
          </a:p>
          <a:p>
            <a:pPr marL="0" lvl="1"/>
            <a:r>
              <a:rPr lang="en-US" sz="2000" dirty="0"/>
              <a:t>when </a:t>
            </a:r>
            <a:r>
              <a:rPr lang="en-US" sz="2000" i="1" dirty="0">
                <a:solidFill>
                  <a:schemeClr val="accent6"/>
                </a:solidFill>
              </a:rPr>
              <a:t>M = 1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en-US" sz="2000" dirty="0"/>
              <a:t>the circuit becomes a </a:t>
            </a:r>
            <a:r>
              <a:rPr lang="en-US" sz="2000" i="1" dirty="0">
                <a:solidFill>
                  <a:schemeClr val="accent6"/>
                </a:solidFill>
              </a:rPr>
              <a:t>Subtractor</a:t>
            </a:r>
          </a:p>
        </p:txBody>
      </p:sp>
    </p:spTree>
    <p:extLst>
      <p:ext uri="{BB962C8B-B14F-4D97-AF65-F5344CB8AC3E}">
        <p14:creationId xmlns:p14="http://schemas.microsoft.com/office/powerpoint/2010/main" val="12636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49" grpId="0" animBg="1"/>
      <p:bldP spid="150" grpId="0" animBg="1"/>
      <p:bldP spid="151" grpId="0" animBg="1"/>
      <p:bldP spid="167" grpId="0"/>
      <p:bldP spid="168" grpId="0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213" grpId="0"/>
      <p:bldP spid="215" grpId="0"/>
      <p:bldP spid="216" grpId="0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/>
      <p:bldP spid="228" grpId="0"/>
      <p:bldP spid="229" grpId="0"/>
      <p:bldP spid="230" grpId="0"/>
      <p:bldP spid="231" grpId="0"/>
      <p:bldP spid="232" grpId="0"/>
      <p:bldP spid="233" grpId="0"/>
      <p:bldP spid="234" grpId="0"/>
      <p:bldP spid="2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29D1B-AC8D-4F9A-8133-3FADB7D37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Binary </a:t>
            </a:r>
            <a:r>
              <a:rPr lang="en-IN" dirty="0" err="1"/>
              <a:t>Incrementer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7FF6-D00B-4AE7-B11C-EEDE8CA81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498217"/>
          </a:xfrm>
        </p:spPr>
        <p:txBody>
          <a:bodyPr/>
          <a:lstStyle/>
          <a:p>
            <a:r>
              <a:rPr lang="en-US" dirty="0"/>
              <a:t>The increment microoperation adds one to a number in a register.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62350-5520-4614-A661-54923DFF09BD}"/>
              </a:ext>
            </a:extLst>
          </p:cNvPr>
          <p:cNvSpPr txBox="1"/>
          <p:nvPr/>
        </p:nvSpPr>
        <p:spPr>
          <a:xfrm>
            <a:off x="1077170" y="322407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26890-2445-4EEC-B1EC-58A150D6DA47}"/>
              </a:ext>
            </a:extLst>
          </p:cNvPr>
          <p:cNvSpPr txBox="1"/>
          <p:nvPr/>
        </p:nvSpPr>
        <p:spPr>
          <a:xfrm>
            <a:off x="1603998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8571AF-82B6-4C0A-BC2D-6882E1CFF747}"/>
              </a:ext>
            </a:extLst>
          </p:cNvPr>
          <p:cNvSpPr txBox="1"/>
          <p:nvPr/>
        </p:nvSpPr>
        <p:spPr>
          <a:xfrm>
            <a:off x="2130826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2642D-91E0-4CEF-9415-CB6DDD61E0C8}"/>
              </a:ext>
            </a:extLst>
          </p:cNvPr>
          <p:cNvSpPr txBox="1"/>
          <p:nvPr/>
        </p:nvSpPr>
        <p:spPr>
          <a:xfrm>
            <a:off x="2657654" y="322407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40B82-3D50-4481-B4E2-7E6D25E8187B}"/>
              </a:ext>
            </a:extLst>
          </p:cNvPr>
          <p:cNvSpPr txBox="1"/>
          <p:nvPr/>
        </p:nvSpPr>
        <p:spPr>
          <a:xfrm>
            <a:off x="2657654" y="365560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C06B74-F552-48B6-A25A-4E586843D9B9}"/>
              </a:ext>
            </a:extLst>
          </p:cNvPr>
          <p:cNvSpPr txBox="1"/>
          <p:nvPr/>
        </p:nvSpPr>
        <p:spPr>
          <a:xfrm>
            <a:off x="1077170" y="4126900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8EAFFC-16C1-4CD5-A417-79412A188260}"/>
              </a:ext>
            </a:extLst>
          </p:cNvPr>
          <p:cNvSpPr txBox="1"/>
          <p:nvPr/>
        </p:nvSpPr>
        <p:spPr>
          <a:xfrm>
            <a:off x="1603998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725695-1ACB-42B2-B288-69AA0097D5AE}"/>
              </a:ext>
            </a:extLst>
          </p:cNvPr>
          <p:cNvSpPr txBox="1"/>
          <p:nvPr/>
        </p:nvSpPr>
        <p:spPr>
          <a:xfrm>
            <a:off x="2130826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E94F8-380D-4F58-AAAA-70F2995EC08C}"/>
              </a:ext>
            </a:extLst>
          </p:cNvPr>
          <p:cNvSpPr txBox="1"/>
          <p:nvPr/>
        </p:nvSpPr>
        <p:spPr>
          <a:xfrm>
            <a:off x="2657654" y="412689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488754-BB35-4558-BBD6-9887677C15CC}"/>
              </a:ext>
            </a:extLst>
          </p:cNvPr>
          <p:cNvSpPr txBox="1"/>
          <p:nvPr/>
        </p:nvSpPr>
        <p:spPr>
          <a:xfrm>
            <a:off x="1077170" y="277554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F1FBB3-0148-42E7-B7BD-4181E36E689A}"/>
              </a:ext>
            </a:extLst>
          </p:cNvPr>
          <p:cNvSpPr txBox="1"/>
          <p:nvPr/>
        </p:nvSpPr>
        <p:spPr>
          <a:xfrm>
            <a:off x="1603998" y="277554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0EC720-E374-4161-AFE3-30AA9234FB09}"/>
              </a:ext>
            </a:extLst>
          </p:cNvPr>
          <p:cNvSpPr txBox="1"/>
          <p:nvPr/>
        </p:nvSpPr>
        <p:spPr>
          <a:xfrm>
            <a:off x="2130826" y="2775545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9FD86-FFB8-4AE8-9A5F-674B8FEEF422}"/>
              </a:ext>
            </a:extLst>
          </p:cNvPr>
          <p:cNvSpPr txBox="1"/>
          <p:nvPr/>
        </p:nvSpPr>
        <p:spPr>
          <a:xfrm>
            <a:off x="828634" y="365560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D7B450-E56D-46BA-A84D-F328BC34E9CC}"/>
              </a:ext>
            </a:extLst>
          </p:cNvPr>
          <p:cNvCxnSpPr/>
          <p:nvPr/>
        </p:nvCxnSpPr>
        <p:spPr>
          <a:xfrm>
            <a:off x="898260" y="4125226"/>
            <a:ext cx="212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C7081D-0DD6-4A88-8F30-6BC755547555}"/>
              </a:ext>
            </a:extLst>
          </p:cNvPr>
          <p:cNvCxnSpPr/>
          <p:nvPr/>
        </p:nvCxnSpPr>
        <p:spPr>
          <a:xfrm>
            <a:off x="898260" y="3224071"/>
            <a:ext cx="2124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C70CB2-57E9-4CC9-9BBF-95B4D1D9D995}"/>
              </a:ext>
            </a:extLst>
          </p:cNvPr>
          <p:cNvSpPr txBox="1"/>
          <p:nvPr/>
        </p:nvSpPr>
        <p:spPr>
          <a:xfrm>
            <a:off x="486366" y="3232893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8F15D-C9A1-49DB-AC13-FEDB3F61871E}"/>
              </a:ext>
            </a:extLst>
          </p:cNvPr>
          <p:cNvSpPr txBox="1"/>
          <p:nvPr/>
        </p:nvSpPr>
        <p:spPr>
          <a:xfrm>
            <a:off x="573887" y="2785042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5AF94C-FA5E-4630-A911-7D0D905CB3E9}"/>
              </a:ext>
            </a:extLst>
          </p:cNvPr>
          <p:cNvSpPr txBox="1"/>
          <p:nvPr/>
        </p:nvSpPr>
        <p:spPr>
          <a:xfrm>
            <a:off x="344059" y="4107333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Sum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8AB1798-8363-48A6-95F7-FF68C476897B}"/>
              </a:ext>
            </a:extLst>
          </p:cNvPr>
          <p:cNvSpPr/>
          <p:nvPr/>
        </p:nvSpPr>
        <p:spPr>
          <a:xfrm>
            <a:off x="2299890" y="2476580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02C70A3-8E02-4285-939A-952FAEEF3C4F}"/>
              </a:ext>
            </a:extLst>
          </p:cNvPr>
          <p:cNvSpPr/>
          <p:nvPr/>
        </p:nvSpPr>
        <p:spPr>
          <a:xfrm>
            <a:off x="1780777" y="2500833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86405C1F-D607-4F92-AEF4-01D3426D71C2}"/>
              </a:ext>
            </a:extLst>
          </p:cNvPr>
          <p:cNvSpPr/>
          <p:nvPr/>
        </p:nvSpPr>
        <p:spPr>
          <a:xfrm>
            <a:off x="1233919" y="2500833"/>
            <a:ext cx="542925" cy="2268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5950F1-0792-499B-9CB8-A6B1FE020FA6}"/>
              </a:ext>
            </a:extLst>
          </p:cNvPr>
          <p:cNvGrpSpPr/>
          <p:nvPr/>
        </p:nvGrpSpPr>
        <p:grpSpPr>
          <a:xfrm>
            <a:off x="10120935" y="2588254"/>
            <a:ext cx="1295400" cy="2000310"/>
            <a:chOff x="6858000" y="2114490"/>
            <a:chExt cx="1295400" cy="20003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50C600-6F8C-4293-B65B-1538B011E666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9ABEA92-9303-4108-BE30-CB27CE9E346B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FEFABA-2B47-4CE8-95C6-87A8B03F890B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4DDD06-AAF6-4D39-9A75-E08541505236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9251AC-7CC8-4F7D-8309-0EC9DAAB3E8C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057213-0EC4-4F2E-9076-A1890CD3CD6B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E1A5C9-C32F-4819-A37A-8094CC9E9B44}"/>
              </a:ext>
            </a:extLst>
          </p:cNvPr>
          <p:cNvGrpSpPr/>
          <p:nvPr/>
        </p:nvGrpSpPr>
        <p:grpSpPr>
          <a:xfrm>
            <a:off x="7987335" y="2588254"/>
            <a:ext cx="1295400" cy="2000310"/>
            <a:chOff x="6858000" y="2114490"/>
            <a:chExt cx="1295400" cy="20003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821D733-8E78-4C8B-8F7D-40E110CDFB7D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0C91AD9-D668-45E2-A5E4-2069E582E5B7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C22732D-50E4-40E3-BA21-5B174F630EDC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179BBB5-3041-4CEC-AB9E-A99E36091DA0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E4D978-1738-403D-B29D-802508C6305A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DF1448-01D8-4886-A776-A25AE52314D6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E2C78A-0EA9-4B20-9AA1-D10CD5A11AB2}"/>
              </a:ext>
            </a:extLst>
          </p:cNvPr>
          <p:cNvGrpSpPr/>
          <p:nvPr/>
        </p:nvGrpSpPr>
        <p:grpSpPr>
          <a:xfrm>
            <a:off x="5929935" y="2588254"/>
            <a:ext cx="1295400" cy="2000310"/>
            <a:chOff x="6858000" y="2114490"/>
            <a:chExt cx="1295400" cy="20003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AE247F-E8B0-42A6-8122-AF2B0103F62B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7602069-4386-43C4-8AF7-5E6F3447BA37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4416E5-E1D9-4FEC-A935-A2294779C2A8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DC5AEF-553E-4D1C-AEEF-488FAE6C4D0B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AD9B62-877C-4105-BC25-332EA2FCF586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95E503-D1A1-4747-A0E2-859107B737C6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7B71A9-39F1-430A-BCDC-E07159D77D99}"/>
              </a:ext>
            </a:extLst>
          </p:cNvPr>
          <p:cNvGrpSpPr/>
          <p:nvPr/>
        </p:nvGrpSpPr>
        <p:grpSpPr>
          <a:xfrm>
            <a:off x="3872535" y="2588254"/>
            <a:ext cx="1295400" cy="2000310"/>
            <a:chOff x="6858000" y="2114490"/>
            <a:chExt cx="1295400" cy="20003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C1D5D18-EBEC-47C9-8D04-8D1AD521716C}"/>
                </a:ext>
              </a:extLst>
            </p:cNvPr>
            <p:cNvSpPr/>
            <p:nvPr/>
          </p:nvSpPr>
          <p:spPr>
            <a:xfrm>
              <a:off x="6858000" y="2133600"/>
              <a:ext cx="1295400" cy="1981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0585608-B35A-400D-8975-3F0B8A4F4DCC}"/>
                </a:ext>
              </a:extLst>
            </p:cNvPr>
            <p:cNvSpPr txBox="1"/>
            <p:nvPr/>
          </p:nvSpPr>
          <p:spPr>
            <a:xfrm>
              <a:off x="7010400" y="211449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C00FBA-9324-44A0-87BA-2CAD27BE774C}"/>
                </a:ext>
              </a:extLst>
            </p:cNvPr>
            <p:cNvSpPr txBox="1"/>
            <p:nvPr/>
          </p:nvSpPr>
          <p:spPr>
            <a:xfrm>
              <a:off x="7620000" y="21144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3CE13D-575B-4C9F-BC50-EBAAD9067C35}"/>
                </a:ext>
              </a:extLst>
            </p:cNvPr>
            <p:cNvSpPr txBox="1"/>
            <p:nvPr/>
          </p:nvSpPr>
          <p:spPr>
            <a:xfrm>
              <a:off x="7007102" y="371469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06C4A7-077C-4162-84D3-A69A61C85605}"/>
                </a:ext>
              </a:extLst>
            </p:cNvPr>
            <p:cNvSpPr txBox="1"/>
            <p:nvPr/>
          </p:nvSpPr>
          <p:spPr>
            <a:xfrm>
              <a:off x="7620000" y="371469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C94606-A59C-4B20-B31E-B40BDDA281B0}"/>
                </a:ext>
              </a:extLst>
            </p:cNvPr>
            <p:cNvSpPr txBox="1"/>
            <p:nvPr/>
          </p:nvSpPr>
          <p:spPr>
            <a:xfrm>
              <a:off x="7236815" y="2890840"/>
              <a:ext cx="521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HA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5F6291B-00AA-49B5-B941-5D8E03B8EE32}"/>
              </a:ext>
            </a:extLst>
          </p:cNvPr>
          <p:cNvCxnSpPr>
            <a:stCxn id="54" idx="2"/>
          </p:cNvCxnSpPr>
          <p:nvPr/>
        </p:nvCxnSpPr>
        <p:spPr>
          <a:xfrm>
            <a:off x="104417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7EA602B-5E01-43E6-93BA-BF4DF54C7BAA}"/>
              </a:ext>
            </a:extLst>
          </p:cNvPr>
          <p:cNvSpPr txBox="1"/>
          <p:nvPr/>
        </p:nvSpPr>
        <p:spPr>
          <a:xfrm>
            <a:off x="102292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9BBDFCF-1D7F-4408-97E7-9FF859C9A971}"/>
              </a:ext>
            </a:extLst>
          </p:cNvPr>
          <p:cNvCxnSpPr>
            <a:stCxn id="56" idx="2"/>
          </p:cNvCxnSpPr>
          <p:nvPr/>
        </p:nvCxnSpPr>
        <p:spPr>
          <a:xfrm>
            <a:off x="11084622" y="1940674"/>
            <a:ext cx="2915" cy="64751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84241B-B3DD-4A8D-9F65-86D75C1D79DC}"/>
              </a:ext>
            </a:extLst>
          </p:cNvPr>
          <p:cNvSpPr txBox="1"/>
          <p:nvPr/>
        </p:nvSpPr>
        <p:spPr>
          <a:xfrm>
            <a:off x="10905309" y="1540564"/>
            <a:ext cx="358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79B3E66-CF27-43E6-B9EC-0AE10E3F4C54}"/>
              </a:ext>
            </a:extLst>
          </p:cNvPr>
          <p:cNvCxnSpPr>
            <a:stCxn id="58" idx="2"/>
          </p:cNvCxnSpPr>
          <p:nvPr/>
        </p:nvCxnSpPr>
        <p:spPr>
          <a:xfrm>
            <a:off x="83081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16E74DF-0400-48E3-B65C-4F4074E459FA}"/>
              </a:ext>
            </a:extLst>
          </p:cNvPr>
          <p:cNvSpPr txBox="1"/>
          <p:nvPr/>
        </p:nvSpPr>
        <p:spPr>
          <a:xfrm>
            <a:off x="80956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84AB1CB-9AC1-4413-9D76-A18D2D2CA286}"/>
              </a:ext>
            </a:extLst>
          </p:cNvPr>
          <p:cNvCxnSpPr>
            <a:stCxn id="60" idx="2"/>
          </p:cNvCxnSpPr>
          <p:nvPr/>
        </p:nvCxnSpPr>
        <p:spPr>
          <a:xfrm>
            <a:off x="6218693" y="195978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8780FF6-6036-426F-885C-6B4CA039BE27}"/>
              </a:ext>
            </a:extLst>
          </p:cNvPr>
          <p:cNvSpPr txBox="1"/>
          <p:nvPr/>
        </p:nvSpPr>
        <p:spPr>
          <a:xfrm>
            <a:off x="6006135" y="155967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C04967C-47BD-414F-83F1-6324D644BDC5}"/>
              </a:ext>
            </a:extLst>
          </p:cNvPr>
          <p:cNvCxnSpPr>
            <a:stCxn id="62" idx="2"/>
          </p:cNvCxnSpPr>
          <p:nvPr/>
        </p:nvCxnSpPr>
        <p:spPr>
          <a:xfrm>
            <a:off x="4193377" y="194067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FA96687-B5DF-453C-A5F8-D2FE76BE80A3}"/>
              </a:ext>
            </a:extLst>
          </p:cNvPr>
          <p:cNvSpPr txBox="1"/>
          <p:nvPr/>
        </p:nvSpPr>
        <p:spPr>
          <a:xfrm>
            <a:off x="3980819" y="154056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A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F233E48-53FC-4040-9D21-7FF30AB94C84}"/>
              </a:ext>
            </a:extLst>
          </p:cNvPr>
          <p:cNvCxnSpPr/>
          <p:nvPr/>
        </p:nvCxnSpPr>
        <p:spPr>
          <a:xfrm>
            <a:off x="11082959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DF9FE6-E998-4084-B5E4-88928B7BFDBF}"/>
              </a:ext>
            </a:extLst>
          </p:cNvPr>
          <p:cNvSpPr txBox="1"/>
          <p:nvPr/>
        </p:nvSpPr>
        <p:spPr>
          <a:xfrm>
            <a:off x="10915019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0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50DBFFF-5A52-4C86-9A28-654DDD627C51}"/>
              </a:ext>
            </a:extLst>
          </p:cNvPr>
          <p:cNvGrpSpPr/>
          <p:nvPr/>
        </p:nvGrpSpPr>
        <p:grpSpPr>
          <a:xfrm>
            <a:off x="8977935" y="2150164"/>
            <a:ext cx="1524000" cy="2909888"/>
            <a:chOff x="5867400" y="1676400"/>
            <a:chExt cx="1524000" cy="2909888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A2FF813-E075-483B-8953-1C78EC62B28D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E820D82-6D0B-4B89-AE0B-591BE94AF15D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30B58B-DA30-4313-89D9-179B664854A8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6F1136A-A7CE-4FDE-8553-1F418E4D1DE8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1D03D55-A4E1-4EFB-AA30-320FE8805904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2ECDF1B-D350-41C2-AEDB-7D7715816C10}"/>
              </a:ext>
            </a:extLst>
          </p:cNvPr>
          <p:cNvGrpSpPr/>
          <p:nvPr/>
        </p:nvGrpSpPr>
        <p:grpSpPr>
          <a:xfrm>
            <a:off x="6844335" y="2150164"/>
            <a:ext cx="1524000" cy="2909888"/>
            <a:chOff x="5867400" y="1676400"/>
            <a:chExt cx="1524000" cy="2909888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5F4CB8B-500D-44FE-B1EE-E4AA8081C611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D6236F-22B0-4DB8-B91F-EB57B7EA4D81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B084637-1513-4FE1-A049-DA2958D684F3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43DAEC5-7F2F-458A-AFCF-556393952FCF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1420473-2DEF-4EBA-9D29-CDC244651537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3AB1DC1-EC5A-4B52-B3D6-A232C80E6F63}"/>
              </a:ext>
            </a:extLst>
          </p:cNvPr>
          <p:cNvGrpSpPr/>
          <p:nvPr/>
        </p:nvGrpSpPr>
        <p:grpSpPr>
          <a:xfrm>
            <a:off x="4786935" y="2150164"/>
            <a:ext cx="1524000" cy="2909888"/>
            <a:chOff x="5867400" y="1676400"/>
            <a:chExt cx="1524000" cy="2909888"/>
          </a:xfrm>
        </p:grpSpPr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F614037-C638-4B51-B38D-7088C7681A78}"/>
                </a:ext>
              </a:extLst>
            </p:cNvPr>
            <p:cNvCxnSpPr/>
            <p:nvPr/>
          </p:nvCxnSpPr>
          <p:spPr>
            <a:xfrm>
              <a:off x="7391400" y="4114800"/>
              <a:ext cx="0" cy="457200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6D08539-5F58-450D-9B1A-9D171341E8A0}"/>
                </a:ext>
              </a:extLst>
            </p:cNvPr>
            <p:cNvCxnSpPr/>
            <p:nvPr/>
          </p:nvCxnSpPr>
          <p:spPr>
            <a:xfrm flipH="1">
              <a:off x="6629400" y="4572000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18AD3B1-5122-440E-BD56-C76105AD4959}"/>
                </a:ext>
              </a:extLst>
            </p:cNvPr>
            <p:cNvCxnSpPr/>
            <p:nvPr/>
          </p:nvCxnSpPr>
          <p:spPr>
            <a:xfrm>
              <a:off x="6629400" y="1676400"/>
              <a:ext cx="0" cy="2909888"/>
            </a:xfrm>
            <a:prstGeom prst="straightConnector1">
              <a:avLst/>
            </a:prstGeom>
            <a:ln w="25400"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5995FD-067B-449D-82C6-705EEF8F37E7}"/>
                </a:ext>
              </a:extLst>
            </p:cNvPr>
            <p:cNvCxnSpPr/>
            <p:nvPr/>
          </p:nvCxnSpPr>
          <p:spPr>
            <a:xfrm flipH="1">
              <a:off x="5867400" y="1690688"/>
              <a:ext cx="75981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4AD9ADF-B990-458F-9FC6-29F2726C5674}"/>
                </a:ext>
              </a:extLst>
            </p:cNvPr>
            <p:cNvCxnSpPr/>
            <p:nvPr/>
          </p:nvCxnSpPr>
          <p:spPr>
            <a:xfrm>
              <a:off x="5867400" y="1676400"/>
              <a:ext cx="0" cy="457200"/>
            </a:xfrm>
            <a:prstGeom prst="straightConnector1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49FB563-969B-4667-8EB0-7173882FFDF6}"/>
              </a:ext>
            </a:extLst>
          </p:cNvPr>
          <p:cNvCxnSpPr/>
          <p:nvPr/>
        </p:nvCxnSpPr>
        <p:spPr>
          <a:xfrm>
            <a:off x="89172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F4724D-D750-48ED-9CD5-EE545A101629}"/>
              </a:ext>
            </a:extLst>
          </p:cNvPr>
          <p:cNvSpPr txBox="1"/>
          <p:nvPr/>
        </p:nvSpPr>
        <p:spPr>
          <a:xfrm>
            <a:off x="87493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1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D02B417-5128-4C8B-9EB1-DFA9E7C530EE}"/>
              </a:ext>
            </a:extLst>
          </p:cNvPr>
          <p:cNvCxnSpPr/>
          <p:nvPr/>
        </p:nvCxnSpPr>
        <p:spPr>
          <a:xfrm>
            <a:off x="68598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E26F72F-B53F-42A0-AA88-1A9D46C87054}"/>
              </a:ext>
            </a:extLst>
          </p:cNvPr>
          <p:cNvSpPr txBox="1"/>
          <p:nvPr/>
        </p:nvSpPr>
        <p:spPr>
          <a:xfrm>
            <a:off x="66919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2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92A7D1B-5143-41FE-ACD8-A21E84CBFE46}"/>
              </a:ext>
            </a:extLst>
          </p:cNvPr>
          <p:cNvCxnSpPr/>
          <p:nvPr/>
        </p:nvCxnSpPr>
        <p:spPr>
          <a:xfrm>
            <a:off x="4802475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2FD966F8-B737-42F1-9AF5-577C0D3B8AAF}"/>
              </a:ext>
            </a:extLst>
          </p:cNvPr>
          <p:cNvSpPr txBox="1"/>
          <p:nvPr/>
        </p:nvSpPr>
        <p:spPr>
          <a:xfrm>
            <a:off x="4634535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S</a:t>
            </a:r>
            <a:r>
              <a:rPr lang="en-US" sz="2000" i="1" baseline="-25000" dirty="0">
                <a:latin typeface="Cambria" panose="02040503050406030204" pitchFamily="18" charset="0"/>
              </a:rPr>
              <a:t>3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0D539F9-48B6-4512-A006-2DFBCF5341F8}"/>
              </a:ext>
            </a:extLst>
          </p:cNvPr>
          <p:cNvCxnSpPr/>
          <p:nvPr/>
        </p:nvCxnSpPr>
        <p:spPr>
          <a:xfrm>
            <a:off x="4224959" y="4588564"/>
            <a:ext cx="0" cy="647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3ED7368-D22D-4610-A6FA-0579C6B2B365}"/>
              </a:ext>
            </a:extLst>
          </p:cNvPr>
          <p:cNvSpPr txBox="1"/>
          <p:nvPr/>
        </p:nvSpPr>
        <p:spPr>
          <a:xfrm>
            <a:off x="4057019" y="5179054"/>
            <a:ext cx="425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Cambria" panose="02040503050406030204" pitchFamily="18" charset="0"/>
              </a:rPr>
              <a:t>C</a:t>
            </a:r>
            <a:r>
              <a:rPr lang="en-US" sz="2000" i="1" baseline="-25000" dirty="0">
                <a:latin typeface="Cambria" panose="02040503050406030204" pitchFamily="18" charset="0"/>
              </a:rPr>
              <a:t>4</a:t>
            </a:r>
            <a:endParaRPr lang="en-US" i="1" baseline="-25000" dirty="0">
              <a:latin typeface="Cambria" panose="020405030504060302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83CFBD6-B5FF-433C-958B-EE1F9BF4CCDD}"/>
              </a:ext>
            </a:extLst>
          </p:cNvPr>
          <p:cNvSpPr txBox="1"/>
          <p:nvPr/>
        </p:nvSpPr>
        <p:spPr>
          <a:xfrm>
            <a:off x="102508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D3CAD71-CA38-473D-A34F-C47D27FB42D9}"/>
              </a:ext>
            </a:extLst>
          </p:cNvPr>
          <p:cNvSpPr txBox="1"/>
          <p:nvPr/>
        </p:nvSpPr>
        <p:spPr>
          <a:xfrm>
            <a:off x="81172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51F658-C6C1-4ACC-83FC-CEDE33CE1CAB}"/>
              </a:ext>
            </a:extLst>
          </p:cNvPr>
          <p:cNvSpPr txBox="1"/>
          <p:nvPr/>
        </p:nvSpPr>
        <p:spPr>
          <a:xfrm>
            <a:off x="6006135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85DB56-784D-468A-AD4C-0BAC4C100ACF}"/>
              </a:ext>
            </a:extLst>
          </p:cNvPr>
          <p:cNvSpPr txBox="1"/>
          <p:nvPr/>
        </p:nvSpPr>
        <p:spPr>
          <a:xfrm>
            <a:off x="4002401" y="12928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8F9CF9C-9910-448D-842C-4545FE10DCA8}"/>
              </a:ext>
            </a:extLst>
          </p:cNvPr>
          <p:cNvSpPr txBox="1"/>
          <p:nvPr/>
        </p:nvSpPr>
        <p:spPr>
          <a:xfrm>
            <a:off x="10915019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DBC2718-BE10-4F55-BBC9-E83A032B9C5E}"/>
              </a:ext>
            </a:extLst>
          </p:cNvPr>
          <p:cNvSpPr txBox="1"/>
          <p:nvPr/>
        </p:nvSpPr>
        <p:spPr>
          <a:xfrm>
            <a:off x="8846352" y="17500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500059-0328-4FCB-820E-7539610AD1D2}"/>
              </a:ext>
            </a:extLst>
          </p:cNvPr>
          <p:cNvSpPr txBox="1"/>
          <p:nvPr/>
        </p:nvSpPr>
        <p:spPr>
          <a:xfrm>
            <a:off x="87493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8D73E1-7CF3-445B-9955-C3C86861A211}"/>
              </a:ext>
            </a:extLst>
          </p:cNvPr>
          <p:cNvSpPr txBox="1"/>
          <p:nvPr/>
        </p:nvSpPr>
        <p:spPr>
          <a:xfrm>
            <a:off x="66919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A4559B-112C-4DFC-847A-419E3C4509FF}"/>
              </a:ext>
            </a:extLst>
          </p:cNvPr>
          <p:cNvSpPr txBox="1"/>
          <p:nvPr/>
        </p:nvSpPr>
        <p:spPr>
          <a:xfrm>
            <a:off x="4634535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0D0B67B-FB8E-4843-889D-AB1BDCD18B2A}"/>
              </a:ext>
            </a:extLst>
          </p:cNvPr>
          <p:cNvSpPr txBox="1"/>
          <p:nvPr/>
        </p:nvSpPr>
        <p:spPr>
          <a:xfrm>
            <a:off x="4078601" y="550296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3150927-7108-41EF-A61C-8914AF710F86}"/>
              </a:ext>
            </a:extLst>
          </p:cNvPr>
          <p:cNvSpPr txBox="1"/>
          <p:nvPr/>
        </p:nvSpPr>
        <p:spPr>
          <a:xfrm>
            <a:off x="6768135" y="17548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A3ECE8-7973-4FBC-979D-22C4C12C962C}"/>
              </a:ext>
            </a:extLst>
          </p:cNvPr>
          <p:cNvSpPr txBox="1"/>
          <p:nvPr/>
        </p:nvSpPr>
        <p:spPr>
          <a:xfrm>
            <a:off x="4688201" y="175005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tx2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87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54" grpId="0"/>
      <p:bldP spid="56" grpId="0"/>
      <p:bldP spid="58" grpId="0"/>
      <p:bldP spid="60" grpId="0"/>
      <p:bldP spid="62" grpId="0"/>
      <p:bldP spid="64" grpId="0"/>
      <p:bldP spid="84" grpId="0"/>
      <p:bldP spid="86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B0A4B-EBA9-415A-AB57-A55460A1D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8DA1-882C-46DA-A97E-4B288EE2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688695"/>
          </a:xfrm>
        </p:spPr>
        <p:txBody>
          <a:bodyPr/>
          <a:lstStyle/>
          <a:p>
            <a:r>
              <a:rPr lang="en-US" dirty="0"/>
              <a:t>The arithmetic micro operations can be implemented in one composite arithmetic circuit.</a:t>
            </a:r>
          </a:p>
          <a:p>
            <a:r>
              <a:rPr lang="en-US" dirty="0"/>
              <a:t>The basic component of an arithmetic circuit is the parallel adder.</a:t>
            </a:r>
          </a:p>
          <a:p>
            <a:r>
              <a:rPr lang="en-US" dirty="0"/>
              <a:t>By controlling the data inputs to the adder, it is possible to obtain different types of arithmetic operations.</a:t>
            </a:r>
          </a:p>
          <a:p>
            <a:r>
              <a:rPr lang="en-US" dirty="0"/>
              <a:t>The output of binary adder is calculated from arithmetic sum.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6"/>
                </a:solidFill>
              </a:rPr>
              <a:t>𝑫=𝑨+𝒀+𝑪</a:t>
            </a:r>
            <a:r>
              <a:rPr lang="en-US" baseline="-25000" dirty="0">
                <a:solidFill>
                  <a:schemeClr val="accent6"/>
                </a:solidFill>
              </a:rPr>
              <a:t>𝒊𝒏</a:t>
            </a:r>
          </a:p>
          <a:p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5F314D-AFEC-4FC5-8092-C7F84AC1465E}"/>
              </a:ext>
            </a:extLst>
          </p:cNvPr>
          <p:cNvSpPr txBox="1"/>
          <p:nvPr/>
        </p:nvSpPr>
        <p:spPr>
          <a:xfrm>
            <a:off x="263945" y="3429000"/>
            <a:ext cx="435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Decrement using 2’s complement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5ACEC8-982D-4D2D-B9EF-04203B7061D6}"/>
              </a:ext>
            </a:extLst>
          </p:cNvPr>
          <p:cNvSpPr txBox="1"/>
          <p:nvPr/>
        </p:nvSpPr>
        <p:spPr>
          <a:xfrm>
            <a:off x="834890" y="443377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E8E0EB-7564-4698-9423-7C8048E09BB2}"/>
              </a:ext>
            </a:extLst>
          </p:cNvPr>
          <p:cNvSpPr txBox="1"/>
          <p:nvPr/>
        </p:nvSpPr>
        <p:spPr>
          <a:xfrm>
            <a:off x="1361718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85D3D5-9CBF-409B-9043-574B92D12473}"/>
              </a:ext>
            </a:extLst>
          </p:cNvPr>
          <p:cNvSpPr txBox="1"/>
          <p:nvPr/>
        </p:nvSpPr>
        <p:spPr>
          <a:xfrm>
            <a:off x="1888546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879BCC-ECA0-4900-8CD8-9C24AD7EC1CA}"/>
              </a:ext>
            </a:extLst>
          </p:cNvPr>
          <p:cNvSpPr txBox="1"/>
          <p:nvPr/>
        </p:nvSpPr>
        <p:spPr>
          <a:xfrm>
            <a:off x="2415374" y="443377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6EE3B0-C430-4569-B516-AC5BE14FAC76}"/>
              </a:ext>
            </a:extLst>
          </p:cNvPr>
          <p:cNvSpPr txBox="1"/>
          <p:nvPr/>
        </p:nvSpPr>
        <p:spPr>
          <a:xfrm>
            <a:off x="2415374" y="48255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5BF771E-2954-4E27-91B9-483E63F076BA}"/>
              </a:ext>
            </a:extLst>
          </p:cNvPr>
          <p:cNvSpPr txBox="1"/>
          <p:nvPr/>
        </p:nvSpPr>
        <p:spPr>
          <a:xfrm>
            <a:off x="5552661" y="534654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AFD10D-0288-48E2-9C3E-01B65CF8EF7D}"/>
              </a:ext>
            </a:extLst>
          </p:cNvPr>
          <p:cNvSpPr txBox="1"/>
          <p:nvPr/>
        </p:nvSpPr>
        <p:spPr>
          <a:xfrm>
            <a:off x="6079489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6E57BB-3437-4150-9F7A-7D10B0D20EFB}"/>
              </a:ext>
            </a:extLst>
          </p:cNvPr>
          <p:cNvSpPr txBox="1"/>
          <p:nvPr/>
        </p:nvSpPr>
        <p:spPr>
          <a:xfrm>
            <a:off x="6606317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8F4F90-847E-498B-BC0B-6DC542D4CD3D}"/>
              </a:ext>
            </a:extLst>
          </p:cNvPr>
          <p:cNvSpPr txBox="1"/>
          <p:nvPr/>
        </p:nvSpPr>
        <p:spPr>
          <a:xfrm>
            <a:off x="7133145" y="534654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C8841A7-1EAD-41DD-B390-19C58DADBAAA}"/>
              </a:ext>
            </a:extLst>
          </p:cNvPr>
          <p:cNvSpPr txBox="1"/>
          <p:nvPr/>
        </p:nvSpPr>
        <p:spPr>
          <a:xfrm>
            <a:off x="5552661" y="3985252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13DE81-8B3C-4C74-957E-D3956415EB69}"/>
              </a:ext>
            </a:extLst>
          </p:cNvPr>
          <p:cNvSpPr txBox="1"/>
          <p:nvPr/>
        </p:nvSpPr>
        <p:spPr>
          <a:xfrm>
            <a:off x="6079489" y="39852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83192A-DEAE-40CE-B3AA-199C06218C33}"/>
              </a:ext>
            </a:extLst>
          </p:cNvPr>
          <p:cNvSpPr txBox="1"/>
          <p:nvPr/>
        </p:nvSpPr>
        <p:spPr>
          <a:xfrm>
            <a:off x="6606317" y="3985251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9469BB-CC5B-4D13-BE17-B17C3E0E29D5}"/>
              </a:ext>
            </a:extLst>
          </p:cNvPr>
          <p:cNvSpPr txBox="1"/>
          <p:nvPr/>
        </p:nvSpPr>
        <p:spPr>
          <a:xfrm>
            <a:off x="596293" y="4825556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-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AB3AA05-D1AB-4D38-A52F-00F2B0D6D994}"/>
              </a:ext>
            </a:extLst>
          </p:cNvPr>
          <p:cNvCxnSpPr/>
          <p:nvPr/>
        </p:nvCxnSpPr>
        <p:spPr>
          <a:xfrm>
            <a:off x="536717" y="5295175"/>
            <a:ext cx="234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5FCA28-860F-41EC-AD6C-97B5478048A1}"/>
              </a:ext>
            </a:extLst>
          </p:cNvPr>
          <p:cNvCxnSpPr/>
          <p:nvPr/>
        </p:nvCxnSpPr>
        <p:spPr>
          <a:xfrm>
            <a:off x="5055705" y="4433777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21">
            <a:extLst>
              <a:ext uri="{FF2B5EF4-FFF2-40B4-BE49-F238E27FC236}">
                <a16:creationId xmlns:a16="http://schemas.microsoft.com/office/drawing/2014/main" id="{0F50B266-F6F6-48F4-AD48-C31EED68253C}"/>
              </a:ext>
            </a:extLst>
          </p:cNvPr>
          <p:cNvSpPr/>
          <p:nvPr/>
        </p:nvSpPr>
        <p:spPr>
          <a:xfrm>
            <a:off x="6785320" y="3696228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22">
            <a:extLst>
              <a:ext uri="{FF2B5EF4-FFF2-40B4-BE49-F238E27FC236}">
                <a16:creationId xmlns:a16="http://schemas.microsoft.com/office/drawing/2014/main" id="{B7F7B16E-12DB-4A21-AB83-D2D595DBD3E9}"/>
              </a:ext>
            </a:extLst>
          </p:cNvPr>
          <p:cNvSpPr/>
          <p:nvPr/>
        </p:nvSpPr>
        <p:spPr>
          <a:xfrm>
            <a:off x="6266207" y="3720481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6083A23E-F70F-44FA-8D05-4BCD6AD0B018}"/>
              </a:ext>
            </a:extLst>
          </p:cNvPr>
          <p:cNvSpPr/>
          <p:nvPr/>
        </p:nvSpPr>
        <p:spPr>
          <a:xfrm>
            <a:off x="5699471" y="3720481"/>
            <a:ext cx="542925" cy="2304000"/>
          </a:xfrm>
          <a:custGeom>
            <a:avLst/>
            <a:gdLst>
              <a:gd name="connsiteX0" fmla="*/ 542925 w 542925"/>
              <a:gd name="connsiteY0" fmla="*/ 3151514 h 3555886"/>
              <a:gd name="connsiteX1" fmla="*/ 371475 w 542925"/>
              <a:gd name="connsiteY1" fmla="*/ 3308677 h 3555886"/>
              <a:gd name="connsiteX2" fmla="*/ 171450 w 542925"/>
              <a:gd name="connsiteY2" fmla="*/ 251152 h 3555886"/>
              <a:gd name="connsiteX3" fmla="*/ 0 w 542925"/>
              <a:gd name="connsiteY3" fmla="*/ 394027 h 3555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" h="3555886">
                <a:moveTo>
                  <a:pt x="542925" y="3151514"/>
                </a:moveTo>
                <a:cubicBezTo>
                  <a:pt x="488156" y="3471792"/>
                  <a:pt x="433387" y="3792071"/>
                  <a:pt x="371475" y="3308677"/>
                </a:cubicBezTo>
                <a:cubicBezTo>
                  <a:pt x="309563" y="2825283"/>
                  <a:pt x="233362" y="736927"/>
                  <a:pt x="171450" y="251152"/>
                </a:cubicBezTo>
                <a:cubicBezTo>
                  <a:pt x="109538" y="-234623"/>
                  <a:pt x="54769" y="79702"/>
                  <a:pt x="0" y="394027"/>
                </a:cubicBezTo>
              </a:path>
            </a:pathLst>
          </a:custGeom>
          <a:noFill/>
          <a:ln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05F31F-F425-42E3-AD46-0120C9B7FF88}"/>
              </a:ext>
            </a:extLst>
          </p:cNvPr>
          <p:cNvSpPr txBox="1"/>
          <p:nvPr/>
        </p:nvSpPr>
        <p:spPr>
          <a:xfrm>
            <a:off x="5560321" y="4435039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88F3AB-3139-44FA-BD78-F72A96C3FE66}"/>
              </a:ext>
            </a:extLst>
          </p:cNvPr>
          <p:cNvSpPr txBox="1"/>
          <p:nvPr/>
        </p:nvSpPr>
        <p:spPr>
          <a:xfrm>
            <a:off x="6087149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7A5B3B6-49CF-4782-AC12-489876579986}"/>
              </a:ext>
            </a:extLst>
          </p:cNvPr>
          <p:cNvSpPr txBox="1"/>
          <p:nvPr/>
        </p:nvSpPr>
        <p:spPr>
          <a:xfrm>
            <a:off x="6613977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B7C279A-40A0-47F6-8BED-715EF74FCB8D}"/>
              </a:ext>
            </a:extLst>
          </p:cNvPr>
          <p:cNvSpPr txBox="1"/>
          <p:nvPr/>
        </p:nvSpPr>
        <p:spPr>
          <a:xfrm>
            <a:off x="7140805" y="4435038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C1B698A-EC6B-4BA8-BBB1-A517F23EA735}"/>
              </a:ext>
            </a:extLst>
          </p:cNvPr>
          <p:cNvCxnSpPr/>
          <p:nvPr/>
        </p:nvCxnSpPr>
        <p:spPr>
          <a:xfrm>
            <a:off x="5055705" y="5296436"/>
            <a:ext cx="2520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2411A50-2E5B-475A-9882-92DDA7125476}"/>
              </a:ext>
            </a:extLst>
          </p:cNvPr>
          <p:cNvSpPr txBox="1"/>
          <p:nvPr/>
        </p:nvSpPr>
        <p:spPr>
          <a:xfrm>
            <a:off x="5552661" y="4839234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A8A87C9-8FCE-4496-95FA-F229FEC314B5}"/>
              </a:ext>
            </a:extLst>
          </p:cNvPr>
          <p:cNvSpPr txBox="1"/>
          <p:nvPr/>
        </p:nvSpPr>
        <p:spPr>
          <a:xfrm>
            <a:off x="6079489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13B79E9-F73D-468E-A0F5-802F6B225393}"/>
              </a:ext>
            </a:extLst>
          </p:cNvPr>
          <p:cNvSpPr txBox="1"/>
          <p:nvPr/>
        </p:nvSpPr>
        <p:spPr>
          <a:xfrm>
            <a:off x="6606317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D71AA3-9960-4763-8EE7-7D254CE38A89}"/>
              </a:ext>
            </a:extLst>
          </p:cNvPr>
          <p:cNvSpPr txBox="1"/>
          <p:nvPr/>
        </p:nvSpPr>
        <p:spPr>
          <a:xfrm>
            <a:off x="7133145" y="483923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03A8431-C33A-45A7-9D13-948A7AA8B130}"/>
              </a:ext>
            </a:extLst>
          </p:cNvPr>
          <p:cNvSpPr txBox="1"/>
          <p:nvPr/>
        </p:nvSpPr>
        <p:spPr>
          <a:xfrm>
            <a:off x="5166758" y="476966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390EF4-FE63-45C9-8C7A-CBB50D463B64}"/>
              </a:ext>
            </a:extLst>
          </p:cNvPr>
          <p:cNvCxnSpPr/>
          <p:nvPr/>
        </p:nvCxnSpPr>
        <p:spPr>
          <a:xfrm flipH="1">
            <a:off x="2963694" y="5144033"/>
            <a:ext cx="2052000" cy="0"/>
          </a:xfrm>
          <a:prstGeom prst="line">
            <a:avLst/>
          </a:prstGeom>
          <a:ln w="25400"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BB3AB4C-4C94-4CF1-8AC0-4F771B8A7FA7}"/>
              </a:ext>
            </a:extLst>
          </p:cNvPr>
          <p:cNvSpPr txBox="1"/>
          <p:nvPr/>
        </p:nvSpPr>
        <p:spPr>
          <a:xfrm>
            <a:off x="3102123" y="4740507"/>
            <a:ext cx="1794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2’s complement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AA2ADAE-25E5-41B7-A70E-88EE4E2F2D76}"/>
              </a:ext>
            </a:extLst>
          </p:cNvPr>
          <p:cNvSpPr txBox="1"/>
          <p:nvPr/>
        </p:nvSpPr>
        <p:spPr>
          <a:xfrm>
            <a:off x="5083405" y="5346313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87871B-F61F-41B6-A845-77CC62D827E8}"/>
              </a:ext>
            </a:extLst>
          </p:cNvPr>
          <p:cNvSpPr txBox="1"/>
          <p:nvPr/>
        </p:nvSpPr>
        <p:spPr>
          <a:xfrm>
            <a:off x="3481979" y="5963466"/>
            <a:ext cx="153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Discard carry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C0A8554-B393-4BF0-B941-F871C3479F71}"/>
              </a:ext>
            </a:extLst>
          </p:cNvPr>
          <p:cNvCxnSpPr>
            <a:cxnSpLocks/>
            <a:stCxn id="74" idx="1"/>
            <a:endCxn id="75" idx="0"/>
          </p:cNvCxnSpPr>
          <p:nvPr/>
        </p:nvCxnSpPr>
        <p:spPr>
          <a:xfrm flipH="1">
            <a:off x="4250748" y="5577146"/>
            <a:ext cx="832657" cy="38632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2C70284-2B60-43CB-8EBA-A7A397BC89EA}"/>
              </a:ext>
            </a:extLst>
          </p:cNvPr>
          <p:cNvSpPr txBox="1"/>
          <p:nvPr/>
        </p:nvSpPr>
        <p:spPr>
          <a:xfrm>
            <a:off x="834890" y="5347357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42C37AA-4E13-4232-BAE6-C62788441779}"/>
              </a:ext>
            </a:extLst>
          </p:cNvPr>
          <p:cNvSpPr txBox="1"/>
          <p:nvPr/>
        </p:nvSpPr>
        <p:spPr>
          <a:xfrm>
            <a:off x="1361718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284CA3-69AC-4E3F-8010-BBFFAA100213}"/>
              </a:ext>
            </a:extLst>
          </p:cNvPr>
          <p:cNvSpPr txBox="1"/>
          <p:nvPr/>
        </p:nvSpPr>
        <p:spPr>
          <a:xfrm>
            <a:off x="1888546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B5AFAC9-D639-4652-A4E0-ACAD6B9843A9}"/>
              </a:ext>
            </a:extLst>
          </p:cNvPr>
          <p:cNvSpPr txBox="1"/>
          <p:nvPr/>
        </p:nvSpPr>
        <p:spPr>
          <a:xfrm>
            <a:off x="2415374" y="5347356"/>
            <a:ext cx="336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FE41E92-D21A-4B20-94BF-7A9FB547A4BB}"/>
                  </a:ext>
                </a:extLst>
              </p:cNvPr>
              <p:cNvSpPr/>
              <p:nvPr/>
            </p:nvSpPr>
            <p:spPr>
              <a:xfrm>
                <a:off x="8008868" y="4736207"/>
                <a:ext cx="41831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𝒆𝒄𝒓𝒆𝒎𝒆𝒏𝒕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𝟏𝟏𝟏𝟏</m:t>
                      </m:r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3FE41E92-D21A-4B20-94BF-7A9FB547A4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68" y="4736207"/>
                <a:ext cx="418313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1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9" grpId="0" animBg="1"/>
      <p:bldP spid="60" grpId="0" animBg="1"/>
      <p:bldP spid="61" grpId="0" animBg="1"/>
      <p:bldP spid="62" grpId="0"/>
      <p:bldP spid="63" grpId="0"/>
      <p:bldP spid="64" grpId="0"/>
      <p:bldP spid="65" grpId="0"/>
      <p:bldP spid="67" grpId="0"/>
      <p:bldP spid="68" grpId="0"/>
      <p:bldP spid="69" grpId="0"/>
      <p:bldP spid="70" grpId="0"/>
      <p:bldP spid="71" grpId="0"/>
      <p:bldP spid="73" grpId="0"/>
      <p:bldP spid="74" grpId="0"/>
      <p:bldP spid="75" grpId="0"/>
      <p:bldP spid="77" grpId="0"/>
      <p:bldP spid="78" grpId="0"/>
      <p:bldP spid="79" grpId="0"/>
      <p:bldP spid="80" grpId="0"/>
      <p:bldP spid="8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A7D1-0844-4EDC-BA9C-3898AF29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95CF2-A03D-4C96-82FF-0E9AFDDCD675}"/>
              </a:ext>
            </a:extLst>
          </p:cNvPr>
          <p:cNvSpPr txBox="1"/>
          <p:nvPr/>
        </p:nvSpPr>
        <p:spPr>
          <a:xfrm>
            <a:off x="2842590" y="754965"/>
            <a:ext cx="6186812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Decremented content of 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909DB7-9E44-42C9-BA77-6395F8633674}"/>
              </a:ext>
            </a:extLst>
          </p:cNvPr>
          <p:cNvGrpSpPr/>
          <p:nvPr/>
        </p:nvGrpSpPr>
        <p:grpSpPr>
          <a:xfrm>
            <a:off x="2598506" y="2736574"/>
            <a:ext cx="1632250" cy="978932"/>
            <a:chOff x="1187150" y="2667000"/>
            <a:chExt cx="1632250" cy="97893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4C981E-C6DE-4C85-8CF4-4B3F2D33489E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B9DFD-1847-49E3-9327-423C584D93C4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622D78-F64C-4A40-AF60-10344202314C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0DB429-9C00-4528-89C0-B3A72713960B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91227A-F64C-4591-B16D-4528923DC163}"/>
              </a:ext>
            </a:extLst>
          </p:cNvPr>
          <p:cNvGrpSpPr/>
          <p:nvPr/>
        </p:nvGrpSpPr>
        <p:grpSpPr>
          <a:xfrm>
            <a:off x="4535556" y="2736574"/>
            <a:ext cx="1632250" cy="978932"/>
            <a:chOff x="1187150" y="2667000"/>
            <a:chExt cx="1632250" cy="97893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D81915-A4F3-4750-85D0-BA387FF7F1FE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8FB32BA-0BC7-459F-B521-8E0756C1EA4D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B213D6-EA17-440B-B346-D9723328DEFE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83F9F2-D096-4C51-9925-01BC3E45172A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F99680-8546-439C-B2B0-DCC937E727A1}"/>
              </a:ext>
            </a:extLst>
          </p:cNvPr>
          <p:cNvGrpSpPr/>
          <p:nvPr/>
        </p:nvGrpSpPr>
        <p:grpSpPr>
          <a:xfrm>
            <a:off x="6484706" y="2736574"/>
            <a:ext cx="1632250" cy="978932"/>
            <a:chOff x="1187150" y="2667000"/>
            <a:chExt cx="1632250" cy="9789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D3DF61-B2FF-46DD-86DB-5066126886D0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1D244C5-EA81-4196-A30C-427CB01A5CDB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162455-5F14-4F8D-9DEB-16B4874B441E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736BCD-C282-4DA1-968A-8623A881E8D9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294E72-59C3-415C-9C25-5F1C040CE4FC}"/>
              </a:ext>
            </a:extLst>
          </p:cNvPr>
          <p:cNvGrpSpPr/>
          <p:nvPr/>
        </p:nvGrpSpPr>
        <p:grpSpPr>
          <a:xfrm>
            <a:off x="8465906" y="2736574"/>
            <a:ext cx="1632250" cy="978932"/>
            <a:chOff x="1187150" y="2667000"/>
            <a:chExt cx="1632250" cy="97893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CC6BFD-2963-4F06-B32D-A2D199377BBA}"/>
                </a:ext>
              </a:extLst>
            </p:cNvPr>
            <p:cNvGrpSpPr/>
            <p:nvPr/>
          </p:nvGrpSpPr>
          <p:grpSpPr>
            <a:xfrm>
              <a:off x="1219200" y="2667000"/>
              <a:ext cx="1600200" cy="978932"/>
              <a:chOff x="366114" y="1452283"/>
              <a:chExt cx="1538886" cy="162295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FD438A2-6369-41CE-800C-6B3B49829AAF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D2F81D-36F9-4404-AB6E-6030FA79ADD5}"/>
                  </a:ext>
                </a:extLst>
              </p:cNvPr>
              <p:cNvSpPr txBox="1"/>
              <p:nvPr/>
            </p:nvSpPr>
            <p:spPr>
              <a:xfrm>
                <a:off x="366114" y="2462931"/>
                <a:ext cx="1538885" cy="612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dirty="0">
                    <a:solidFill>
                      <a:schemeClr val="bg1"/>
                    </a:solidFill>
                  </a:rPr>
                  <a:t>  S</a:t>
                </a:r>
                <a:r>
                  <a:rPr lang="en-US" baseline="-25000" dirty="0">
                    <a:solidFill>
                      <a:schemeClr val="bg1"/>
                    </a:solidFill>
                  </a:rPr>
                  <a:t>0</a:t>
                </a:r>
                <a:r>
                  <a:rPr lang="en-US" dirty="0">
                    <a:solidFill>
                      <a:schemeClr val="bg1"/>
                    </a:solidFill>
                  </a:rPr>
                  <a:t>  0  1  2  3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CF83B-88FF-475A-BD5E-4780D897C117}"/>
                </a:ext>
              </a:extLst>
            </p:cNvPr>
            <p:cNvSpPr txBox="1"/>
            <p:nvPr/>
          </p:nvSpPr>
          <p:spPr>
            <a:xfrm>
              <a:off x="1187150" y="2743200"/>
              <a:ext cx="1600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4 x 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28FB11-FEEE-44DE-A176-BA49C90CF4C2}"/>
              </a:ext>
            </a:extLst>
          </p:cNvPr>
          <p:cNvGrpSpPr/>
          <p:nvPr/>
        </p:nvGrpSpPr>
        <p:grpSpPr>
          <a:xfrm>
            <a:off x="2173356" y="1460164"/>
            <a:ext cx="1524000" cy="971610"/>
            <a:chOff x="609600" y="1390590"/>
            <a:chExt cx="1377649" cy="97161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1910AF2-DEFA-4DE9-9ACD-B18515D23D4D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F9A59-CDD4-45FE-B414-60B3C033192B}"/>
                </a:ext>
              </a:extLst>
            </p:cNvPr>
            <p:cNvSpPr txBox="1"/>
            <p:nvPr/>
          </p:nvSpPr>
          <p:spPr>
            <a:xfrm>
              <a:off x="609600" y="1390590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B92FBF-EA69-4D84-B856-04E5AF64D4F0}"/>
                </a:ext>
              </a:extLst>
            </p:cNvPr>
            <p:cNvSpPr txBox="1"/>
            <p:nvPr/>
          </p:nvSpPr>
          <p:spPr>
            <a:xfrm>
              <a:off x="1524000" y="1400114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69554C4-88CC-4318-BA86-A1A7FFF40CED}"/>
                </a:ext>
              </a:extLst>
            </p:cNvPr>
            <p:cNvSpPr txBox="1"/>
            <p:nvPr/>
          </p:nvSpPr>
          <p:spPr>
            <a:xfrm>
              <a:off x="613442" y="1943024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3171A7-B79E-40C0-8C7B-94FE68BA99CD}"/>
                </a:ext>
              </a:extLst>
            </p:cNvPr>
            <p:cNvSpPr txBox="1"/>
            <p:nvPr/>
          </p:nvSpPr>
          <p:spPr>
            <a:xfrm>
              <a:off x="1527842" y="1952548"/>
              <a:ext cx="4235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0E7131E-DCEC-4191-BB55-A0C507412B80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EDA2B3-4766-4A22-B487-99D2457972E5}"/>
              </a:ext>
            </a:extLst>
          </p:cNvPr>
          <p:cNvGrpSpPr/>
          <p:nvPr/>
        </p:nvGrpSpPr>
        <p:grpSpPr>
          <a:xfrm>
            <a:off x="4230756" y="1460164"/>
            <a:ext cx="1524000" cy="971610"/>
            <a:chOff x="609600" y="1390590"/>
            <a:chExt cx="1377649" cy="97161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D3A82D-916D-40FE-B441-6329E94A458F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2CD741-DB76-4193-B56A-2B576119974E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E162C5-212D-4CA9-A01A-67BD8FF9C49B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EB1273-126D-4D4E-997E-01C08459141F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02237-6AEB-4611-AE11-64FCF2452124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A490D6-1A4C-4F54-91CA-CCBBFCCA3714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893E614-AAA7-4C1B-9911-1B61D854F934}"/>
              </a:ext>
            </a:extLst>
          </p:cNvPr>
          <p:cNvGrpSpPr/>
          <p:nvPr/>
        </p:nvGrpSpPr>
        <p:grpSpPr>
          <a:xfrm>
            <a:off x="6211956" y="1460164"/>
            <a:ext cx="1524000" cy="971610"/>
            <a:chOff x="609600" y="1390590"/>
            <a:chExt cx="1377649" cy="97161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8CAEBB-3DC4-416E-B2DD-9357CD169A43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AC96D5-9A71-4F8E-9023-74F4CCA88AAD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0032E7-28F6-46CA-8A7D-921A3AEF34BE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DD66CB-94B7-4370-84A1-75D1ED850192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61701-01D0-49BD-905F-2AECBE0FC882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DBE35EA-F4D7-4F79-B1FF-EEA1B2611878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4F71F0-B38D-452A-A15A-915B44A121BD}"/>
              </a:ext>
            </a:extLst>
          </p:cNvPr>
          <p:cNvGrpSpPr/>
          <p:nvPr/>
        </p:nvGrpSpPr>
        <p:grpSpPr>
          <a:xfrm>
            <a:off x="8193156" y="1460164"/>
            <a:ext cx="1524000" cy="971610"/>
            <a:chOff x="609600" y="1390590"/>
            <a:chExt cx="1377649" cy="97161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FC4E543-A9CD-4478-A852-840D1807724E}"/>
                </a:ext>
              </a:extLst>
            </p:cNvPr>
            <p:cNvSpPr/>
            <p:nvPr/>
          </p:nvSpPr>
          <p:spPr>
            <a:xfrm>
              <a:off x="609600" y="1438245"/>
              <a:ext cx="1377649" cy="9239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CC247D-748E-4325-B34B-25206C374866}"/>
                </a:ext>
              </a:extLst>
            </p:cNvPr>
            <p:cNvSpPr txBox="1"/>
            <p:nvPr/>
          </p:nvSpPr>
          <p:spPr>
            <a:xfrm>
              <a:off x="609600" y="1390590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089BC11-A48B-44CD-AB70-99389F8A94BF}"/>
                </a:ext>
              </a:extLst>
            </p:cNvPr>
            <p:cNvSpPr txBox="1"/>
            <p:nvPr/>
          </p:nvSpPr>
          <p:spPr>
            <a:xfrm>
              <a:off x="1524000" y="1400114"/>
              <a:ext cx="382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8A2BB7-7B19-4EB3-A36F-5B697313EAD4}"/>
                </a:ext>
              </a:extLst>
            </p:cNvPr>
            <p:cNvSpPr txBox="1"/>
            <p:nvPr/>
          </p:nvSpPr>
          <p:spPr>
            <a:xfrm>
              <a:off x="613442" y="1943024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X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E349EB-170E-4C60-9F25-342029442B77}"/>
                </a:ext>
              </a:extLst>
            </p:cNvPr>
            <p:cNvSpPr txBox="1"/>
            <p:nvPr/>
          </p:nvSpPr>
          <p:spPr>
            <a:xfrm>
              <a:off x="1527842" y="1952548"/>
              <a:ext cx="384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Y</a:t>
              </a:r>
              <a:r>
                <a:rPr lang="en-US" sz="2000" i="1" baseline="-25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799E41-0606-47AC-B3B7-5708F88BCDC1}"/>
                </a:ext>
              </a:extLst>
            </p:cNvPr>
            <p:cNvSpPr txBox="1"/>
            <p:nvPr/>
          </p:nvSpPr>
          <p:spPr>
            <a:xfrm>
              <a:off x="1065764" y="1676400"/>
              <a:ext cx="465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FA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633E1BA-79A6-4238-905A-3E8F06C6C16A}"/>
              </a:ext>
            </a:extLst>
          </p:cNvPr>
          <p:cNvCxnSpPr/>
          <p:nvPr/>
        </p:nvCxnSpPr>
        <p:spPr>
          <a:xfrm flipV="1">
            <a:off x="3713548" y="1669774"/>
            <a:ext cx="502920" cy="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C31BE18-FF8D-477F-8048-487ADF72C39C}"/>
              </a:ext>
            </a:extLst>
          </p:cNvPr>
          <p:cNvCxnSpPr/>
          <p:nvPr/>
        </p:nvCxnSpPr>
        <p:spPr>
          <a:xfrm>
            <a:off x="57547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84A5F89-107C-48A7-B507-D930AA2195ED}"/>
              </a:ext>
            </a:extLst>
          </p:cNvPr>
          <p:cNvCxnSpPr/>
          <p:nvPr/>
        </p:nvCxnSpPr>
        <p:spPr>
          <a:xfrm>
            <a:off x="77359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C00F96B-CE41-42A7-9446-6AEB8994F7A8}"/>
              </a:ext>
            </a:extLst>
          </p:cNvPr>
          <p:cNvCxnSpPr/>
          <p:nvPr/>
        </p:nvCxnSpPr>
        <p:spPr>
          <a:xfrm>
            <a:off x="9717156" y="1669774"/>
            <a:ext cx="457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B751CC-504A-49BC-B643-06747760103D}"/>
              </a:ext>
            </a:extLst>
          </p:cNvPr>
          <p:cNvCxnSpPr/>
          <p:nvPr/>
        </p:nvCxnSpPr>
        <p:spPr>
          <a:xfrm flipV="1">
            <a:off x="10174356" y="1364974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078A4B-5FA4-406A-993A-3E7CC39CCC6A}"/>
              </a:ext>
            </a:extLst>
          </p:cNvPr>
          <p:cNvCxnSpPr/>
          <p:nvPr/>
        </p:nvCxnSpPr>
        <p:spPr>
          <a:xfrm flipV="1">
            <a:off x="8955156" y="1203018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445C273-CABF-4B7A-8255-3AAC6DCE96FC}"/>
              </a:ext>
            </a:extLst>
          </p:cNvPr>
          <p:cNvCxnSpPr/>
          <p:nvPr/>
        </p:nvCxnSpPr>
        <p:spPr>
          <a:xfrm flipV="1">
            <a:off x="6973956" y="1212574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7028F80-470C-459C-90EF-3FD50D67BF66}"/>
              </a:ext>
            </a:extLst>
          </p:cNvPr>
          <p:cNvCxnSpPr/>
          <p:nvPr/>
        </p:nvCxnSpPr>
        <p:spPr>
          <a:xfrm flipV="1">
            <a:off x="4992756" y="1212573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490A92-C4B2-4DF3-9425-2091CEB1FDDA}"/>
              </a:ext>
            </a:extLst>
          </p:cNvPr>
          <p:cNvCxnSpPr/>
          <p:nvPr/>
        </p:nvCxnSpPr>
        <p:spPr>
          <a:xfrm flipV="1">
            <a:off x="2935356" y="1212573"/>
            <a:ext cx="0" cy="30480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DDACED7-C1CB-435A-8C24-1CDF1EF16D99}"/>
              </a:ext>
            </a:extLst>
          </p:cNvPr>
          <p:cNvSpPr txBox="1"/>
          <p:nvPr/>
        </p:nvSpPr>
        <p:spPr>
          <a:xfrm>
            <a:off x="2478156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C4B777E-FDDA-470F-8668-D12E512DC695}"/>
              </a:ext>
            </a:extLst>
          </p:cNvPr>
          <p:cNvSpPr txBox="1"/>
          <p:nvPr/>
        </p:nvSpPr>
        <p:spPr>
          <a:xfrm>
            <a:off x="45435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C4EB23-F8D5-4BCF-B7DC-4DCCDABA3BDE}"/>
              </a:ext>
            </a:extLst>
          </p:cNvPr>
          <p:cNvSpPr txBox="1"/>
          <p:nvPr/>
        </p:nvSpPr>
        <p:spPr>
          <a:xfrm>
            <a:off x="65247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429879-522C-4194-90DF-DDEA136A9449}"/>
              </a:ext>
            </a:extLst>
          </p:cNvPr>
          <p:cNvSpPr txBox="1"/>
          <p:nvPr/>
        </p:nvSpPr>
        <p:spPr>
          <a:xfrm>
            <a:off x="8505994" y="104106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B3163E-8441-401C-9932-AD80B7E87F13}"/>
              </a:ext>
            </a:extLst>
          </p:cNvPr>
          <p:cNvSpPr txBox="1"/>
          <p:nvPr/>
        </p:nvSpPr>
        <p:spPr>
          <a:xfrm>
            <a:off x="9780609" y="983974"/>
            <a:ext cx="62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out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12EBDC-17D3-4E05-89C4-67B1E6A39985}"/>
              </a:ext>
            </a:extLst>
          </p:cNvPr>
          <p:cNvCxnSpPr/>
          <p:nvPr/>
        </p:nvCxnSpPr>
        <p:spPr>
          <a:xfrm flipV="1">
            <a:off x="33925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8B536C5-123D-43E9-B7AF-169B12D7219C}"/>
              </a:ext>
            </a:extLst>
          </p:cNvPr>
          <p:cNvCxnSpPr/>
          <p:nvPr/>
        </p:nvCxnSpPr>
        <p:spPr>
          <a:xfrm flipV="1">
            <a:off x="54499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C985294-B8D2-4E65-A796-F0906E6B5DFA}"/>
              </a:ext>
            </a:extLst>
          </p:cNvPr>
          <p:cNvCxnSpPr/>
          <p:nvPr/>
        </p:nvCxnSpPr>
        <p:spPr>
          <a:xfrm flipV="1">
            <a:off x="74311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2D6C226-6C9D-4960-A126-23E14FC2E8E1}"/>
              </a:ext>
            </a:extLst>
          </p:cNvPr>
          <p:cNvCxnSpPr/>
          <p:nvPr/>
        </p:nvCxnSpPr>
        <p:spPr>
          <a:xfrm flipV="1">
            <a:off x="9412356" y="2417486"/>
            <a:ext cx="0" cy="31908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A4498F-18E4-4571-9628-4A2342328B8B}"/>
              </a:ext>
            </a:extLst>
          </p:cNvPr>
          <p:cNvGrpSpPr/>
          <p:nvPr/>
        </p:nvGrpSpPr>
        <p:grpSpPr>
          <a:xfrm>
            <a:off x="1627166" y="1669743"/>
            <a:ext cx="530620" cy="4038631"/>
            <a:chOff x="195262" y="1600169"/>
            <a:chExt cx="530620" cy="4038631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E65212A-3542-4C5B-BFAE-EA333F619EF2}"/>
                </a:ext>
              </a:extLst>
            </p:cNvPr>
            <p:cNvCxnSpPr/>
            <p:nvPr/>
          </p:nvCxnSpPr>
          <p:spPr>
            <a:xfrm flipV="1">
              <a:off x="200836" y="1600169"/>
              <a:ext cx="525046" cy="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A012819-0F73-4484-BA4A-C4BF34F11A78}"/>
                </a:ext>
              </a:extLst>
            </p:cNvPr>
            <p:cNvCxnSpPr/>
            <p:nvPr/>
          </p:nvCxnSpPr>
          <p:spPr>
            <a:xfrm flipH="1" flipV="1">
              <a:off x="195262" y="1600170"/>
              <a:ext cx="0" cy="403863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0B13817-6D4D-4E6E-95E0-9F64BCB02EB8}"/>
              </a:ext>
            </a:extLst>
          </p:cNvPr>
          <p:cNvGrpSpPr/>
          <p:nvPr/>
        </p:nvGrpSpPr>
        <p:grpSpPr>
          <a:xfrm>
            <a:off x="1848704" y="3651026"/>
            <a:ext cx="6863934" cy="2402361"/>
            <a:chOff x="436978" y="3581400"/>
            <a:chExt cx="6863934" cy="2402361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1CCCD13-2B02-4379-8762-544E59D4AD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738" y="3886149"/>
              <a:ext cx="0" cy="209761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5534889-C3FF-4FE6-8234-BD2337DA4D9C}"/>
                </a:ext>
              </a:extLst>
            </p:cNvPr>
            <p:cNvCxnSpPr/>
            <p:nvPr/>
          </p:nvCxnSpPr>
          <p:spPr>
            <a:xfrm>
              <a:off x="436978" y="3881332"/>
              <a:ext cx="6849445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36EC705-68BB-498D-B242-DA96C5034D46}"/>
                </a:ext>
              </a:extLst>
            </p:cNvPr>
            <p:cNvCxnSpPr/>
            <p:nvPr/>
          </p:nvCxnSpPr>
          <p:spPr>
            <a:xfrm flipV="1">
              <a:off x="1447800" y="3602241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FFA5D4F-34F4-47AC-93D0-7CF2B34173D9}"/>
                </a:ext>
              </a:extLst>
            </p:cNvPr>
            <p:cNvCxnSpPr/>
            <p:nvPr/>
          </p:nvCxnSpPr>
          <p:spPr>
            <a:xfrm flipV="1">
              <a:off x="3352800" y="3581400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7306BF-604D-4DAC-9266-4BD91A5C51DC}"/>
                </a:ext>
              </a:extLst>
            </p:cNvPr>
            <p:cNvCxnSpPr/>
            <p:nvPr/>
          </p:nvCxnSpPr>
          <p:spPr>
            <a:xfrm flipV="1">
              <a:off x="5334000" y="3581400"/>
              <a:ext cx="0" cy="29008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767A9EB-ACA6-4A71-99A7-2021FD8D6714}"/>
                </a:ext>
              </a:extLst>
            </p:cNvPr>
            <p:cNvCxnSpPr/>
            <p:nvPr/>
          </p:nvCxnSpPr>
          <p:spPr>
            <a:xfrm flipV="1">
              <a:off x="7300912" y="3596120"/>
              <a:ext cx="0" cy="29008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AA264AD-3D23-42D3-B4DD-E11BC6073A56}"/>
              </a:ext>
            </a:extLst>
          </p:cNvPr>
          <p:cNvGrpSpPr/>
          <p:nvPr/>
        </p:nvGrpSpPr>
        <p:grpSpPr>
          <a:xfrm>
            <a:off x="2107430" y="3650974"/>
            <a:ext cx="6867948" cy="2409600"/>
            <a:chOff x="696074" y="3581400"/>
            <a:chExt cx="6867948" cy="24096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2269E9F-8BB2-4F3B-AD80-DE62ABE7CC0F}"/>
                </a:ext>
              </a:extLst>
            </p:cNvPr>
            <p:cNvCxnSpPr/>
            <p:nvPr/>
          </p:nvCxnSpPr>
          <p:spPr>
            <a:xfrm flipV="1">
              <a:off x="696074" y="4191000"/>
              <a:ext cx="0" cy="1800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8CED749-DAD7-4489-9776-63972B032B1F}"/>
                </a:ext>
              </a:extLst>
            </p:cNvPr>
            <p:cNvCxnSpPr/>
            <p:nvPr/>
          </p:nvCxnSpPr>
          <p:spPr>
            <a:xfrm>
              <a:off x="700088" y="4191000"/>
              <a:ext cx="686393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225E00-0CD4-46CE-9A17-70E3ECB7FF54}"/>
                </a:ext>
              </a:extLst>
            </p:cNvPr>
            <p:cNvCxnSpPr/>
            <p:nvPr/>
          </p:nvCxnSpPr>
          <p:spPr>
            <a:xfrm flipV="1">
              <a:off x="1710910" y="3602241"/>
              <a:ext cx="0" cy="588759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A6D8E32-3EA8-440D-AC87-204867FFBCB5}"/>
                </a:ext>
              </a:extLst>
            </p:cNvPr>
            <p:cNvCxnSpPr/>
            <p:nvPr/>
          </p:nvCxnSpPr>
          <p:spPr>
            <a:xfrm flipV="1">
              <a:off x="3615910" y="3581400"/>
              <a:ext cx="0" cy="6096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B7200B-344E-418B-81CE-884E42ED0FA6}"/>
                </a:ext>
              </a:extLst>
            </p:cNvPr>
            <p:cNvCxnSpPr/>
            <p:nvPr/>
          </p:nvCxnSpPr>
          <p:spPr>
            <a:xfrm flipV="1">
              <a:off x="5597110" y="3581400"/>
              <a:ext cx="0" cy="6096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1DEB0F0-D1CA-4633-85DB-0754D800E909}"/>
                </a:ext>
              </a:extLst>
            </p:cNvPr>
            <p:cNvCxnSpPr/>
            <p:nvPr/>
          </p:nvCxnSpPr>
          <p:spPr>
            <a:xfrm flipV="1">
              <a:off x="7564022" y="3596120"/>
              <a:ext cx="0" cy="59488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FB4E90F-8ADB-4428-B1A7-2EF88EECFDE3}"/>
              </a:ext>
            </a:extLst>
          </p:cNvPr>
          <p:cNvCxnSpPr>
            <a:cxnSpLocks/>
          </p:cNvCxnSpPr>
          <p:nvPr/>
        </p:nvCxnSpPr>
        <p:spPr>
          <a:xfrm flipV="1">
            <a:off x="2387662" y="2432374"/>
            <a:ext cx="4019" cy="3276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52F7556-62E6-439A-83D9-F8C326BD19F8}"/>
              </a:ext>
            </a:extLst>
          </p:cNvPr>
          <p:cNvCxnSpPr/>
          <p:nvPr/>
        </p:nvCxnSpPr>
        <p:spPr>
          <a:xfrm flipV="1">
            <a:off x="4442513" y="2431774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1B75F38-7980-4A8C-9E93-D2B3757D64CF}"/>
              </a:ext>
            </a:extLst>
          </p:cNvPr>
          <p:cNvCxnSpPr/>
          <p:nvPr/>
        </p:nvCxnSpPr>
        <p:spPr>
          <a:xfrm flipV="1">
            <a:off x="6395138" y="2431774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8276D14-DC84-41D3-9752-4DE5077FEA90}"/>
              </a:ext>
            </a:extLst>
          </p:cNvPr>
          <p:cNvCxnSpPr/>
          <p:nvPr/>
        </p:nvCxnSpPr>
        <p:spPr>
          <a:xfrm flipV="1">
            <a:off x="8390625" y="2412708"/>
            <a:ext cx="0" cy="32766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90319A-C46B-40A0-999F-A81A5A645029}"/>
              </a:ext>
            </a:extLst>
          </p:cNvPr>
          <p:cNvCxnSpPr/>
          <p:nvPr/>
        </p:nvCxnSpPr>
        <p:spPr>
          <a:xfrm flipV="1">
            <a:off x="3392556" y="3678785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D2787D2E-AF4A-4835-AB0F-5F54ACEFFF37}"/>
              </a:ext>
            </a:extLst>
          </p:cNvPr>
          <p:cNvGrpSpPr/>
          <p:nvPr/>
        </p:nvGrpSpPr>
        <p:grpSpPr>
          <a:xfrm rot="16200000">
            <a:off x="2787975" y="4326231"/>
            <a:ext cx="1638315" cy="343422"/>
            <a:chOff x="379248" y="5807937"/>
            <a:chExt cx="3591634" cy="752875"/>
          </a:xfrm>
        </p:grpSpPr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12D70AC-54C8-4AA0-BFE3-A7A376EEE003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A7A267C-4401-435E-AB89-F260FF16B360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5C195F2-C433-43E8-80D1-7D0ABE44C8F8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riangle 100">
              <a:extLst>
                <a:ext uri="{FF2B5EF4-FFF2-40B4-BE49-F238E27FC236}">
                  <a16:creationId xmlns:a16="http://schemas.microsoft.com/office/drawing/2014/main" id="{0424CC4D-F181-40B5-B22F-08A68E848382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F9A3036-0C52-411C-9F3D-CB54CE06DB20}"/>
              </a:ext>
            </a:extLst>
          </p:cNvPr>
          <p:cNvCxnSpPr/>
          <p:nvPr/>
        </p:nvCxnSpPr>
        <p:spPr>
          <a:xfrm>
            <a:off x="3392556" y="5317100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E2DA12E-4B69-4CDD-9BB8-3E2A294C5F72}"/>
              </a:ext>
            </a:extLst>
          </p:cNvPr>
          <p:cNvCxnSpPr/>
          <p:nvPr/>
        </p:nvCxnSpPr>
        <p:spPr>
          <a:xfrm flipV="1">
            <a:off x="5326132" y="3679551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1AB84B-706D-4B2F-883C-1DF47DD49F82}"/>
              </a:ext>
            </a:extLst>
          </p:cNvPr>
          <p:cNvGrpSpPr/>
          <p:nvPr/>
        </p:nvGrpSpPr>
        <p:grpSpPr>
          <a:xfrm rot="16200000">
            <a:off x="4721551" y="4326997"/>
            <a:ext cx="1638315" cy="343422"/>
            <a:chOff x="379248" y="5807937"/>
            <a:chExt cx="3591634" cy="752875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F830A26-37E0-4851-A826-973AE38E60D8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A4491AF-8F5A-42AD-8DA6-87B013B358FB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560E714-37D2-481A-86AF-DCA6C0B9E3C3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Triangle 100">
              <a:extLst>
                <a:ext uri="{FF2B5EF4-FFF2-40B4-BE49-F238E27FC236}">
                  <a16:creationId xmlns:a16="http://schemas.microsoft.com/office/drawing/2014/main" id="{B5614682-37F6-47AC-B176-B68DBF5ADD7E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B38BF88-2196-4E2E-AC32-B667316F793B}"/>
              </a:ext>
            </a:extLst>
          </p:cNvPr>
          <p:cNvCxnSpPr/>
          <p:nvPr/>
        </p:nvCxnSpPr>
        <p:spPr>
          <a:xfrm>
            <a:off x="5326132" y="5317866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B41A46B-32B8-46E9-83F8-2E1EEA3BBC2C}"/>
              </a:ext>
            </a:extLst>
          </p:cNvPr>
          <p:cNvCxnSpPr/>
          <p:nvPr/>
        </p:nvCxnSpPr>
        <p:spPr>
          <a:xfrm flipV="1">
            <a:off x="7287756" y="3679549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0B44AEE-2F8E-4E91-957F-CAB5BCA53371}"/>
              </a:ext>
            </a:extLst>
          </p:cNvPr>
          <p:cNvGrpSpPr/>
          <p:nvPr/>
        </p:nvGrpSpPr>
        <p:grpSpPr>
          <a:xfrm rot="16200000">
            <a:off x="6683175" y="4326995"/>
            <a:ext cx="1638315" cy="343422"/>
            <a:chOff x="379248" y="5807937"/>
            <a:chExt cx="3591634" cy="752875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21A1C04-EA16-4805-A88D-BB993DBEFF32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3A9579E-3C61-4B85-A33C-54D5D9030E92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D8D3364-19D2-48F9-9A98-03CC9E808B5A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Triangle 100">
              <a:extLst>
                <a:ext uri="{FF2B5EF4-FFF2-40B4-BE49-F238E27FC236}">
                  <a16:creationId xmlns:a16="http://schemas.microsoft.com/office/drawing/2014/main" id="{746BC32D-0432-4E12-AB70-548886690964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6150940-4D27-45ED-9CE0-A6948E696979}"/>
              </a:ext>
            </a:extLst>
          </p:cNvPr>
          <p:cNvCxnSpPr/>
          <p:nvPr/>
        </p:nvCxnSpPr>
        <p:spPr>
          <a:xfrm>
            <a:off x="7287756" y="5317864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0B8FF79-0259-45DA-B04E-5D5913FFDFE4}"/>
              </a:ext>
            </a:extLst>
          </p:cNvPr>
          <p:cNvCxnSpPr/>
          <p:nvPr/>
        </p:nvCxnSpPr>
        <p:spPr>
          <a:xfrm flipV="1">
            <a:off x="9254668" y="3679549"/>
            <a:ext cx="0" cy="20002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875B83E-AFA8-40F6-944A-340F4104F398}"/>
              </a:ext>
            </a:extLst>
          </p:cNvPr>
          <p:cNvGrpSpPr/>
          <p:nvPr/>
        </p:nvGrpSpPr>
        <p:grpSpPr>
          <a:xfrm rot="16200000">
            <a:off x="8650087" y="4326995"/>
            <a:ext cx="1638315" cy="343422"/>
            <a:chOff x="379248" y="5807937"/>
            <a:chExt cx="3591634" cy="752875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97A6825-679F-4319-AC23-7CF241B06122}"/>
                </a:ext>
              </a:extLst>
            </p:cNvPr>
            <p:cNvCxnSpPr/>
            <p:nvPr/>
          </p:nvCxnSpPr>
          <p:spPr>
            <a:xfrm flipV="1">
              <a:off x="379248" y="6187166"/>
              <a:ext cx="415107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28105AF-E4C3-4D80-9289-89278242F10D}"/>
                </a:ext>
              </a:extLst>
            </p:cNvPr>
            <p:cNvCxnSpPr/>
            <p:nvPr/>
          </p:nvCxnSpPr>
          <p:spPr>
            <a:xfrm rot="5400000" flipV="1">
              <a:off x="2767132" y="4980888"/>
              <a:ext cx="0" cy="240750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5E014319-71F7-4B6F-855E-BBF980B1637E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Triangle 100">
              <a:extLst>
                <a:ext uri="{FF2B5EF4-FFF2-40B4-BE49-F238E27FC236}">
                  <a16:creationId xmlns:a16="http://schemas.microsoft.com/office/drawing/2014/main" id="{18C832B3-ED6F-4DA4-934A-15FCD017506A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331D94A6-175B-49ED-8394-1522E28BD61F}"/>
              </a:ext>
            </a:extLst>
          </p:cNvPr>
          <p:cNvCxnSpPr/>
          <p:nvPr/>
        </p:nvCxnSpPr>
        <p:spPr>
          <a:xfrm>
            <a:off x="9254668" y="5317864"/>
            <a:ext cx="21469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DBDF22D-82BA-4034-88C8-B707B43C12FE}"/>
              </a:ext>
            </a:extLst>
          </p:cNvPr>
          <p:cNvGrpSpPr/>
          <p:nvPr/>
        </p:nvGrpSpPr>
        <p:grpSpPr>
          <a:xfrm rot="16200000">
            <a:off x="9716899" y="4793713"/>
            <a:ext cx="1066799" cy="305321"/>
            <a:chOff x="-1031389" y="5807937"/>
            <a:chExt cx="3152689" cy="752875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CC254BF-BCD4-455B-80EE-587EDD0A314A}"/>
                </a:ext>
              </a:extLst>
            </p:cNvPr>
            <p:cNvCxnSpPr/>
            <p:nvPr/>
          </p:nvCxnSpPr>
          <p:spPr>
            <a:xfrm rot="5400000" flipV="1">
              <a:off x="-118517" y="5274295"/>
              <a:ext cx="0" cy="1825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2C09435A-3925-4A6C-902E-091CE84F1C68}"/>
                </a:ext>
              </a:extLst>
            </p:cNvPr>
            <p:cNvCxnSpPr/>
            <p:nvPr/>
          </p:nvCxnSpPr>
          <p:spPr>
            <a:xfrm rot="5400000" flipV="1">
              <a:off x="1793204" y="5856537"/>
              <a:ext cx="0" cy="65619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7D8C8F4-876E-4441-BD4E-3D8E182A91CB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Triangle 100">
              <a:extLst>
                <a:ext uri="{FF2B5EF4-FFF2-40B4-BE49-F238E27FC236}">
                  <a16:creationId xmlns:a16="http://schemas.microsoft.com/office/drawing/2014/main" id="{FFB3BE0A-4EE5-4430-82A4-1E805D83091A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F26F19C-8FD3-4C69-952F-B545A3D42C4F}"/>
              </a:ext>
            </a:extLst>
          </p:cNvPr>
          <p:cNvGrpSpPr/>
          <p:nvPr/>
        </p:nvGrpSpPr>
        <p:grpSpPr>
          <a:xfrm>
            <a:off x="4035492" y="3650974"/>
            <a:ext cx="6214911" cy="762000"/>
            <a:chOff x="2624136" y="3581400"/>
            <a:chExt cx="6214911" cy="76200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F79AE841-373A-495B-A457-91B27397B102}"/>
                </a:ext>
              </a:extLst>
            </p:cNvPr>
            <p:cNvCxnSpPr/>
            <p:nvPr/>
          </p:nvCxnSpPr>
          <p:spPr>
            <a:xfrm>
              <a:off x="2624136" y="4343400"/>
              <a:ext cx="6214911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216CAF0-FAF6-466F-9846-4337F612763B}"/>
                </a:ext>
              </a:extLst>
            </p:cNvPr>
            <p:cNvCxnSpPr/>
            <p:nvPr/>
          </p:nvCxnSpPr>
          <p:spPr>
            <a:xfrm flipV="1">
              <a:off x="2624136" y="3581400"/>
              <a:ext cx="0" cy="762000"/>
            </a:xfrm>
            <a:prstGeom prst="line">
              <a:avLst/>
            </a:prstGeom>
            <a:ln w="25400"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78735AF-5F43-490D-A727-CF7390E27998}"/>
                </a:ext>
              </a:extLst>
            </p:cNvPr>
            <p:cNvCxnSpPr/>
            <p:nvPr/>
          </p:nvCxnSpPr>
          <p:spPr>
            <a:xfrm flipV="1">
              <a:off x="4572000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DC94A57-2DE2-415E-BA39-D5410BAB939B}"/>
                </a:ext>
              </a:extLst>
            </p:cNvPr>
            <p:cNvCxnSpPr/>
            <p:nvPr/>
          </p:nvCxnSpPr>
          <p:spPr>
            <a:xfrm flipV="1">
              <a:off x="6524624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789E34F-4800-4159-846F-21FFF6CA004B}"/>
                </a:ext>
              </a:extLst>
            </p:cNvPr>
            <p:cNvCxnSpPr/>
            <p:nvPr/>
          </p:nvCxnSpPr>
          <p:spPr>
            <a:xfrm flipV="1">
              <a:off x="8520112" y="3581400"/>
              <a:ext cx="0" cy="762000"/>
            </a:xfrm>
            <a:prstGeom prst="line">
              <a:avLst/>
            </a:prstGeom>
            <a:ln w="25400"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A58E1E53-4A18-4808-91DA-981C05245330}"/>
              </a:ext>
            </a:extLst>
          </p:cNvPr>
          <p:cNvCxnSpPr/>
          <p:nvPr/>
        </p:nvCxnSpPr>
        <p:spPr>
          <a:xfrm>
            <a:off x="3807045" y="4565374"/>
            <a:ext cx="5895976" cy="0"/>
          </a:xfrm>
          <a:prstGeom prst="line">
            <a:avLst/>
          </a:prstGeom>
          <a:ln w="254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5BE2293-D36B-4575-B113-FB3F94362B02}"/>
              </a:ext>
            </a:extLst>
          </p:cNvPr>
          <p:cNvCxnSpPr/>
          <p:nvPr/>
        </p:nvCxnSpPr>
        <p:spPr>
          <a:xfrm flipV="1">
            <a:off x="3807045" y="3650974"/>
            <a:ext cx="0" cy="914400"/>
          </a:xfrm>
          <a:prstGeom prst="line">
            <a:avLst/>
          </a:prstGeom>
          <a:ln w="25400"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64A1AA5-520D-4DA0-8615-85510AE90B15}"/>
              </a:ext>
            </a:extLst>
          </p:cNvPr>
          <p:cNvCxnSpPr/>
          <p:nvPr/>
        </p:nvCxnSpPr>
        <p:spPr>
          <a:xfrm flipV="1">
            <a:off x="5754909" y="3650974"/>
            <a:ext cx="0" cy="914400"/>
          </a:xfrm>
          <a:prstGeom prst="line">
            <a:avLst/>
          </a:prstGeom>
          <a:ln w="25400"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BC69FA64-0D12-46C7-99D0-2C718FE063B5}"/>
              </a:ext>
            </a:extLst>
          </p:cNvPr>
          <p:cNvCxnSpPr/>
          <p:nvPr/>
        </p:nvCxnSpPr>
        <p:spPr>
          <a:xfrm flipV="1">
            <a:off x="7707533" y="3650974"/>
            <a:ext cx="0" cy="914400"/>
          </a:xfrm>
          <a:prstGeom prst="line">
            <a:avLst/>
          </a:prstGeom>
          <a:ln w="25400"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3277136-77D6-4526-A83D-CD567C0D8D5F}"/>
              </a:ext>
            </a:extLst>
          </p:cNvPr>
          <p:cNvCxnSpPr/>
          <p:nvPr/>
        </p:nvCxnSpPr>
        <p:spPr>
          <a:xfrm flipV="1">
            <a:off x="9703021" y="3665262"/>
            <a:ext cx="0" cy="1371600"/>
          </a:xfrm>
          <a:prstGeom prst="line">
            <a:avLst/>
          </a:prstGeom>
          <a:ln w="25400"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3BEF29F-23D2-4817-A4B2-3DAB0A213EBB}"/>
              </a:ext>
            </a:extLst>
          </p:cNvPr>
          <p:cNvCxnSpPr/>
          <p:nvPr/>
        </p:nvCxnSpPr>
        <p:spPr>
          <a:xfrm>
            <a:off x="9677399" y="5022574"/>
            <a:ext cx="576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CBD7F67-C7C2-44E5-86A9-5C275EF95AD8}"/>
              </a:ext>
            </a:extLst>
          </p:cNvPr>
          <p:cNvSpPr txBox="1"/>
          <p:nvPr/>
        </p:nvSpPr>
        <p:spPr>
          <a:xfrm>
            <a:off x="1375292" y="5708374"/>
            <a:ext cx="473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C9428CB4-F4AD-4BE8-955F-1CA03FCC9BAA}"/>
              </a:ext>
            </a:extLst>
          </p:cNvPr>
          <p:cNvSpPr txBox="1"/>
          <p:nvPr/>
        </p:nvSpPr>
        <p:spPr>
          <a:xfrm>
            <a:off x="1650134" y="6053387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6D25A9C-D61B-4BE7-A767-599570C5C639}"/>
              </a:ext>
            </a:extLst>
          </p:cNvPr>
          <p:cNvSpPr txBox="1"/>
          <p:nvPr/>
        </p:nvSpPr>
        <p:spPr>
          <a:xfrm>
            <a:off x="1901151" y="6043996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BB0698A5-9CE4-4FFB-8195-56C2021482DC}"/>
              </a:ext>
            </a:extLst>
          </p:cNvPr>
          <p:cNvSpPr txBox="1"/>
          <p:nvPr/>
        </p:nvSpPr>
        <p:spPr>
          <a:xfrm>
            <a:off x="2163081" y="5738340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013EA76-C1C7-493A-ACF0-A27BEE068FE4}"/>
              </a:ext>
            </a:extLst>
          </p:cNvPr>
          <p:cNvSpPr txBox="1"/>
          <p:nvPr/>
        </p:nvSpPr>
        <p:spPr>
          <a:xfrm>
            <a:off x="4214431" y="574371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201617-B29B-4BD4-9E7C-B380C07B946B}"/>
              </a:ext>
            </a:extLst>
          </p:cNvPr>
          <p:cNvSpPr txBox="1"/>
          <p:nvPr/>
        </p:nvSpPr>
        <p:spPr>
          <a:xfrm>
            <a:off x="6211956" y="574023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969FAE8-2C88-4298-BFFC-6CA389262BB7}"/>
              </a:ext>
            </a:extLst>
          </p:cNvPr>
          <p:cNvSpPr txBox="1"/>
          <p:nvPr/>
        </p:nvSpPr>
        <p:spPr>
          <a:xfrm>
            <a:off x="8168395" y="570837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9C51404-12DA-40E9-90B5-F33275BAE90E}"/>
              </a:ext>
            </a:extLst>
          </p:cNvPr>
          <p:cNvSpPr txBox="1"/>
          <p:nvPr/>
        </p:nvSpPr>
        <p:spPr>
          <a:xfrm>
            <a:off x="5085430" y="574371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0DE5F51-091D-4169-A704-1CE0A468589D}"/>
              </a:ext>
            </a:extLst>
          </p:cNvPr>
          <p:cNvSpPr txBox="1"/>
          <p:nvPr/>
        </p:nvSpPr>
        <p:spPr>
          <a:xfrm>
            <a:off x="7082955" y="5740236"/>
            <a:ext cx="43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551D3D0-E25F-4A28-BEA3-ABBF0895B2F1}"/>
              </a:ext>
            </a:extLst>
          </p:cNvPr>
          <p:cNvSpPr txBox="1"/>
          <p:nvPr/>
        </p:nvSpPr>
        <p:spPr>
          <a:xfrm>
            <a:off x="9039394" y="5708374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B7F288F-0CDD-48D8-9884-292BDA581B46}"/>
              </a:ext>
            </a:extLst>
          </p:cNvPr>
          <p:cNvSpPr txBox="1"/>
          <p:nvPr/>
        </p:nvSpPr>
        <p:spPr>
          <a:xfrm>
            <a:off x="3164655" y="574023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BA6566-01D4-434A-BCB0-9A0033E0CD43}"/>
              </a:ext>
            </a:extLst>
          </p:cNvPr>
          <p:cNvSpPr txBox="1"/>
          <p:nvPr/>
        </p:nvSpPr>
        <p:spPr>
          <a:xfrm>
            <a:off x="10075622" y="5496319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57A329-CA65-41ED-B81F-D28121232256}"/>
              </a:ext>
            </a:extLst>
          </p:cNvPr>
          <p:cNvSpPr txBox="1"/>
          <p:nvPr/>
        </p:nvSpPr>
        <p:spPr>
          <a:xfrm>
            <a:off x="10216700" y="4206081"/>
            <a:ext cx="262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CC4F1E-6250-4047-8126-C001A305595E}"/>
              </a:ext>
            </a:extLst>
          </p:cNvPr>
          <p:cNvSpPr txBox="1"/>
          <p:nvPr/>
        </p:nvSpPr>
        <p:spPr>
          <a:xfrm>
            <a:off x="2158591" y="60608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65CF6B1-BE97-40FE-9EA1-9ABB6ECB4203}"/>
              </a:ext>
            </a:extLst>
          </p:cNvPr>
          <p:cNvSpPr txBox="1"/>
          <p:nvPr/>
        </p:nvSpPr>
        <p:spPr>
          <a:xfrm>
            <a:off x="1491892" y="606083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2CD5278-0842-42B9-8A53-CF8619110D0A}"/>
              </a:ext>
            </a:extLst>
          </p:cNvPr>
          <p:cNvSpPr txBox="1"/>
          <p:nvPr/>
        </p:nvSpPr>
        <p:spPr>
          <a:xfrm>
            <a:off x="1563756" y="54035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92986CB-CEA0-4AB3-9ACF-6A01E610A8BB}"/>
              </a:ext>
            </a:extLst>
          </p:cNvPr>
          <p:cNvGrpSpPr/>
          <p:nvPr/>
        </p:nvGrpSpPr>
        <p:grpSpPr>
          <a:xfrm>
            <a:off x="1841760" y="3653246"/>
            <a:ext cx="6874208" cy="2402413"/>
            <a:chOff x="436978" y="3581400"/>
            <a:chExt cx="6874208" cy="2402413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44E26DD-6BCC-4FA7-AC96-365055A8A6C3}"/>
                </a:ext>
              </a:extLst>
            </p:cNvPr>
            <p:cNvCxnSpPr/>
            <p:nvPr/>
          </p:nvCxnSpPr>
          <p:spPr>
            <a:xfrm flipV="1">
              <a:off x="453165" y="3886201"/>
              <a:ext cx="0" cy="2097612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B5F9145-E22E-4D5E-82CA-C622E3626D63}"/>
                </a:ext>
              </a:extLst>
            </p:cNvPr>
            <p:cNvCxnSpPr/>
            <p:nvPr/>
          </p:nvCxnSpPr>
          <p:spPr>
            <a:xfrm>
              <a:off x="436978" y="3881332"/>
              <a:ext cx="6849445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8CFF1D8-0C88-4633-B17D-76F6A9C7D6A8}"/>
                </a:ext>
              </a:extLst>
            </p:cNvPr>
            <p:cNvCxnSpPr/>
            <p:nvPr/>
          </p:nvCxnSpPr>
          <p:spPr>
            <a:xfrm flipV="1">
              <a:off x="1458074" y="3602241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70BF76C-5293-4F28-9E47-CCA1A30F964B}"/>
                </a:ext>
              </a:extLst>
            </p:cNvPr>
            <p:cNvCxnSpPr/>
            <p:nvPr/>
          </p:nvCxnSpPr>
          <p:spPr>
            <a:xfrm flipV="1">
              <a:off x="3352800" y="358140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B7769B1-C25F-42DC-9CE9-4D7BD12880A1}"/>
                </a:ext>
              </a:extLst>
            </p:cNvPr>
            <p:cNvCxnSpPr/>
            <p:nvPr/>
          </p:nvCxnSpPr>
          <p:spPr>
            <a:xfrm flipV="1">
              <a:off x="5343939" y="358140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6520F6E-8AD2-477A-BD9A-A9C99CDFE825}"/>
                </a:ext>
              </a:extLst>
            </p:cNvPr>
            <p:cNvCxnSpPr/>
            <p:nvPr/>
          </p:nvCxnSpPr>
          <p:spPr>
            <a:xfrm flipV="1">
              <a:off x="7311186" y="3596120"/>
              <a:ext cx="0" cy="290080"/>
            </a:xfrm>
            <a:prstGeom prst="line">
              <a:avLst/>
            </a:prstGeom>
            <a:ln w="25400">
              <a:solidFill>
                <a:schemeClr val="accent6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D38C87-FC10-47E2-8AB7-98D63019D446}"/>
              </a:ext>
            </a:extLst>
          </p:cNvPr>
          <p:cNvGrpSpPr/>
          <p:nvPr/>
        </p:nvGrpSpPr>
        <p:grpSpPr>
          <a:xfrm>
            <a:off x="2103483" y="3653246"/>
            <a:ext cx="6875260" cy="2409600"/>
            <a:chOff x="698701" y="3581400"/>
            <a:chExt cx="6875260" cy="2409600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1D9A7F-0884-4D12-8B6B-0FB09C975477}"/>
                </a:ext>
              </a:extLst>
            </p:cNvPr>
            <p:cNvCxnSpPr/>
            <p:nvPr/>
          </p:nvCxnSpPr>
          <p:spPr>
            <a:xfrm flipV="1">
              <a:off x="698701" y="4191000"/>
              <a:ext cx="0" cy="180000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551B982-4EDD-4D48-B097-3459A7A847D2}"/>
                </a:ext>
              </a:extLst>
            </p:cNvPr>
            <p:cNvCxnSpPr/>
            <p:nvPr/>
          </p:nvCxnSpPr>
          <p:spPr>
            <a:xfrm>
              <a:off x="700088" y="4191000"/>
              <a:ext cx="6863934" cy="0"/>
            </a:xfrm>
            <a:prstGeom prst="line">
              <a:avLst/>
            </a:prstGeom>
            <a:ln w="254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AFC59BC2-E923-4E98-A1E6-9074E4BEC8C8}"/>
                </a:ext>
              </a:extLst>
            </p:cNvPr>
            <p:cNvCxnSpPr/>
            <p:nvPr/>
          </p:nvCxnSpPr>
          <p:spPr>
            <a:xfrm flipV="1">
              <a:off x="1711245" y="3602241"/>
              <a:ext cx="0" cy="588759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B74E787-26CC-4E16-B4F5-14CE226E57B4}"/>
                </a:ext>
              </a:extLst>
            </p:cNvPr>
            <p:cNvCxnSpPr/>
            <p:nvPr/>
          </p:nvCxnSpPr>
          <p:spPr>
            <a:xfrm flipV="1">
              <a:off x="3626184" y="3581400"/>
              <a:ext cx="0" cy="60960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82BAF900-F692-4B6B-B7AF-B1ED429C5C06}"/>
                </a:ext>
              </a:extLst>
            </p:cNvPr>
            <p:cNvCxnSpPr/>
            <p:nvPr/>
          </p:nvCxnSpPr>
          <p:spPr>
            <a:xfrm flipV="1">
              <a:off x="5597445" y="3581400"/>
              <a:ext cx="0" cy="609600"/>
            </a:xfrm>
            <a:prstGeom prst="line">
              <a:avLst/>
            </a:prstGeom>
            <a:ln w="25400">
              <a:solidFill>
                <a:schemeClr val="accent6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3C527472-663A-4EA8-AF86-66BC5194FD35}"/>
                </a:ext>
              </a:extLst>
            </p:cNvPr>
            <p:cNvCxnSpPr/>
            <p:nvPr/>
          </p:nvCxnSpPr>
          <p:spPr>
            <a:xfrm flipV="1">
              <a:off x="7573961" y="3596120"/>
              <a:ext cx="0" cy="594880"/>
            </a:xfrm>
            <a:prstGeom prst="line">
              <a:avLst/>
            </a:prstGeom>
            <a:ln w="25400">
              <a:solidFill>
                <a:schemeClr val="accent6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4BF28C6-08F2-4421-9DD8-FEACBAA5254A}"/>
              </a:ext>
            </a:extLst>
          </p:cNvPr>
          <p:cNvCxnSpPr/>
          <p:nvPr/>
        </p:nvCxnSpPr>
        <p:spPr>
          <a:xfrm>
            <a:off x="4038205" y="4412974"/>
            <a:ext cx="5895976" cy="0"/>
          </a:xfrm>
          <a:prstGeom prst="line">
            <a:avLst/>
          </a:prstGeom>
          <a:ln w="254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9B4BE2-FF96-45F3-B388-6AFF77E412B2}"/>
              </a:ext>
            </a:extLst>
          </p:cNvPr>
          <p:cNvCxnSpPr/>
          <p:nvPr/>
        </p:nvCxnSpPr>
        <p:spPr>
          <a:xfrm flipV="1">
            <a:off x="4037870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195D05D3-FA9A-4B96-8EB6-EE0F51B76B27}"/>
              </a:ext>
            </a:extLst>
          </p:cNvPr>
          <p:cNvCxnSpPr/>
          <p:nvPr/>
        </p:nvCxnSpPr>
        <p:spPr>
          <a:xfrm flipV="1">
            <a:off x="5986069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86D10E41-5FA0-4FA3-8369-A72F319C8041}"/>
              </a:ext>
            </a:extLst>
          </p:cNvPr>
          <p:cNvCxnSpPr/>
          <p:nvPr/>
        </p:nvCxnSpPr>
        <p:spPr>
          <a:xfrm flipV="1">
            <a:off x="7928754" y="3650974"/>
            <a:ext cx="0" cy="762000"/>
          </a:xfrm>
          <a:prstGeom prst="line">
            <a:avLst/>
          </a:prstGeom>
          <a:ln w="2540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3967661-8AD6-4BA7-AA70-B560BBA73002}"/>
              </a:ext>
            </a:extLst>
          </p:cNvPr>
          <p:cNvCxnSpPr/>
          <p:nvPr/>
        </p:nvCxnSpPr>
        <p:spPr>
          <a:xfrm flipV="1">
            <a:off x="9933846" y="3665262"/>
            <a:ext cx="0" cy="747712"/>
          </a:xfrm>
          <a:prstGeom prst="line">
            <a:avLst/>
          </a:prstGeom>
          <a:ln w="25400">
            <a:solidFill>
              <a:schemeClr val="accent6"/>
            </a:solidFill>
            <a:head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C66D3AE9-B566-435A-8C89-31A4C23E45EC}"/>
              </a:ext>
            </a:extLst>
          </p:cNvPr>
          <p:cNvCxnSpPr/>
          <p:nvPr/>
        </p:nvCxnSpPr>
        <p:spPr>
          <a:xfrm>
            <a:off x="9945756" y="4412974"/>
            <a:ext cx="304800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D255C656-08BA-47C5-9721-853EE89A07AD}"/>
              </a:ext>
            </a:extLst>
          </p:cNvPr>
          <p:cNvSpPr txBox="1"/>
          <p:nvPr/>
        </p:nvSpPr>
        <p:spPr>
          <a:xfrm>
            <a:off x="3373702" y="238831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50A2052-88BC-4FE2-AF4C-94AE4F54726A}"/>
              </a:ext>
            </a:extLst>
          </p:cNvPr>
          <p:cNvSpPr txBox="1"/>
          <p:nvPr/>
        </p:nvSpPr>
        <p:spPr>
          <a:xfrm>
            <a:off x="5409260" y="2378207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AA2CC20-BB0A-4B23-BEB1-5FC7BD48DA37}"/>
              </a:ext>
            </a:extLst>
          </p:cNvPr>
          <p:cNvSpPr txBox="1"/>
          <p:nvPr/>
        </p:nvSpPr>
        <p:spPr>
          <a:xfrm>
            <a:off x="7413545" y="2392221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2A38802-83F8-49FC-83E6-73AD2F48EA89}"/>
              </a:ext>
            </a:extLst>
          </p:cNvPr>
          <p:cNvSpPr txBox="1"/>
          <p:nvPr/>
        </p:nvSpPr>
        <p:spPr>
          <a:xfrm>
            <a:off x="9449103" y="238211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1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009D52D-54CC-4826-8803-2F9582A9D5D1}"/>
              </a:ext>
            </a:extLst>
          </p:cNvPr>
          <p:cNvSpPr txBox="1"/>
          <p:nvPr/>
        </p:nvSpPr>
        <p:spPr>
          <a:xfrm>
            <a:off x="1812336" y="128877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Cambria" panose="02040503050406030204" pitchFamily="18" charset="0"/>
              </a:rPr>
              <a:t>0</a:t>
            </a:r>
            <a:endParaRPr lang="en-US" baseline="-250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B1FF1E1B-DB7D-4CB8-ADEC-92FAF935CE45}"/>
              </a:ext>
            </a:extLst>
          </p:cNvPr>
          <p:cNvCxnSpPr/>
          <p:nvPr/>
        </p:nvCxnSpPr>
        <p:spPr>
          <a:xfrm flipV="1">
            <a:off x="10250556" y="4419533"/>
            <a:ext cx="0" cy="222041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72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0" grpId="0"/>
      <p:bldP spid="151" grpId="0"/>
      <p:bldP spid="152" grpId="0"/>
      <p:bldP spid="173" grpId="0"/>
      <p:bldP spid="174" grpId="0"/>
      <p:bldP spid="175" grpId="0"/>
      <p:bldP spid="176" grpId="0"/>
      <p:bldP spid="17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3624-870D-4F3F-9E15-A18D016D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0AAD7-A967-44A8-BFC2-DE337361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just">
              <a:buNone/>
            </a:pPr>
            <a:r>
              <a:rPr lang="en-US" dirty="0">
                <a:solidFill>
                  <a:schemeClr val="tx2"/>
                </a:solidFill>
              </a:rPr>
              <a:t>Hardware implementation consists of:</a:t>
            </a:r>
          </a:p>
          <a:p>
            <a:r>
              <a:rPr lang="en-US" dirty="0">
                <a:solidFill>
                  <a:schemeClr val="accent6"/>
                </a:solidFill>
              </a:rPr>
              <a:t>4 full-adder</a:t>
            </a:r>
            <a:r>
              <a:rPr lang="en-US" dirty="0"/>
              <a:t> circuits that constitute the 4-bit adder and four multiplexers for choosing different operations. </a:t>
            </a:r>
          </a:p>
          <a:p>
            <a:r>
              <a:rPr lang="en-US" dirty="0"/>
              <a:t>There are two 4-bit inputs A and B. </a:t>
            </a:r>
          </a:p>
          <a:p>
            <a:r>
              <a:rPr lang="en-US" dirty="0"/>
              <a:t>The four inputs from A go directly to the X inputs of the binary adder. Each of the four inputs from B is connected to the data inputs of the multiplexers. The multiplexer’s data inputs also receive the complement of B.</a:t>
            </a:r>
          </a:p>
          <a:p>
            <a:r>
              <a:rPr lang="en-US" dirty="0"/>
              <a:t>The other two data inputs are connected to logic-0 and logic-1. </a:t>
            </a:r>
          </a:p>
          <a:p>
            <a:pPr lvl="1"/>
            <a:r>
              <a:rPr lang="en-US" dirty="0"/>
              <a:t>Logic-0 is a fixed voltage value (0 volts for TTL integrated circuits)</a:t>
            </a:r>
          </a:p>
          <a:p>
            <a:pPr lvl="1"/>
            <a:r>
              <a:rPr lang="en-US" dirty="0"/>
              <a:t>Logic-1 signal can be generated through an inverter whose input is 0.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four multiplexers</a:t>
            </a:r>
            <a:r>
              <a:rPr lang="en-US" dirty="0"/>
              <a:t> are controlled by two selection inputs, S</a:t>
            </a:r>
            <a:r>
              <a:rPr lang="en-US" baseline="-25000" dirty="0"/>
              <a:t>1</a:t>
            </a:r>
            <a:r>
              <a:rPr lang="en-US" dirty="0"/>
              <a:t> and S</a:t>
            </a:r>
            <a:r>
              <a:rPr lang="en-US" baseline="-25000" dirty="0"/>
              <a:t>0</a:t>
            </a:r>
            <a:r>
              <a:rPr lang="en-US" dirty="0"/>
              <a:t>.</a:t>
            </a:r>
          </a:p>
          <a:p>
            <a:r>
              <a:rPr lang="en-US" dirty="0"/>
              <a:t>The input carry </a:t>
            </a:r>
            <a:r>
              <a:rPr lang="en-US" dirty="0" err="1"/>
              <a:t>C</a:t>
            </a:r>
            <a:r>
              <a:rPr lang="en-US" baseline="-25000" dirty="0" err="1"/>
              <a:t>in</a:t>
            </a:r>
            <a:r>
              <a:rPr lang="en-US" dirty="0"/>
              <a:t> goes to the carry input of the FA in the least significant position. The other carries are connected from one stage to the next.</a:t>
            </a:r>
          </a:p>
          <a:p>
            <a:r>
              <a:rPr lang="en-US" dirty="0"/>
              <a:t>4-bit output D</a:t>
            </a:r>
            <a:r>
              <a:rPr lang="en-US" baseline="-25000" dirty="0"/>
              <a:t>0</a:t>
            </a:r>
            <a:r>
              <a:rPr lang="en-US" dirty="0"/>
              <a:t>…D</a:t>
            </a:r>
            <a:r>
              <a:rPr lang="en-US" baseline="-25000" dirty="0"/>
              <a:t>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34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B05D8-BC1D-402D-B256-851FF5EF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37621-4B68-4010-B959-92A0D1939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706321"/>
              </a:xfrm>
            </p:spPr>
            <p:txBody>
              <a:bodyPr/>
              <a:lstStyle/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00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+ B; Add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B + 1; Add with carry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01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dirty="0"/>
                  <a:t>; Subtract with borrow</a:t>
                </a:r>
              </a:p>
              <a:p>
                <a:pPr lvl="1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dirty="0"/>
                  <a:t> + 1; A + 2’s complement of B i.e. A - B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10 </a:t>
                </a:r>
              </a:p>
              <a:p>
                <a:pPr lvl="1"/>
                <a:r>
                  <a:rPr lang="en-US" dirty="0"/>
                  <a:t>Input B is neglected and all 0’s are inserted to Y inputs</a:t>
                </a:r>
              </a:p>
              <a:p>
                <a:pPr marL="736600" lvl="1" indent="0" algn="l">
                  <a:buNone/>
                </a:pPr>
                <a:r>
                  <a:rPr lang="en-US" dirty="0"/>
                  <a:t>D = A + 0 +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endParaRPr lang="en-US" baseline="-25000" dirty="0"/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A; Transfer A</a:t>
                </a:r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 + 1; Increment A</a:t>
                </a:r>
              </a:p>
              <a:p>
                <a:pPr lvl="0"/>
                <a:r>
                  <a:rPr lang="en-US" dirty="0"/>
                  <a:t>When S</a:t>
                </a:r>
                <a:r>
                  <a:rPr lang="en-US" baseline="-25000" dirty="0"/>
                  <a:t>1</a:t>
                </a:r>
                <a:r>
                  <a:rPr lang="en-US" dirty="0"/>
                  <a:t>S</a:t>
                </a:r>
                <a:r>
                  <a:rPr lang="en-US" baseline="-25000" dirty="0"/>
                  <a:t>0</a:t>
                </a:r>
                <a:r>
                  <a:rPr lang="en-US" dirty="0"/>
                  <a:t> = 11</a:t>
                </a:r>
              </a:p>
              <a:p>
                <a:pPr lvl="1"/>
                <a:r>
                  <a:rPr lang="en-US" dirty="0"/>
                  <a:t>Input B is neglected and all 1’s are inserted to Y inputs</a:t>
                </a:r>
              </a:p>
              <a:p>
                <a:pPr marL="736600" lvl="1" indent="0">
                  <a:buNone/>
                </a:pPr>
                <a:r>
                  <a:rPr lang="en-US" dirty="0"/>
                  <a:t>D = A - 1 +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endParaRPr lang="en-US" baseline="-25000" dirty="0"/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0 then D = A - 1; 2’s compliment</a:t>
                </a:r>
              </a:p>
              <a:p>
                <a:pPr lvl="2"/>
                <a:r>
                  <a:rPr lang="en-US" dirty="0"/>
                  <a:t>If </a:t>
                </a:r>
                <a:r>
                  <a:rPr lang="en-US" dirty="0" err="1"/>
                  <a:t>C</a:t>
                </a:r>
                <a:r>
                  <a:rPr lang="en-US" baseline="-25000" dirty="0" err="1"/>
                  <a:t>in</a:t>
                </a:r>
                <a:r>
                  <a:rPr lang="en-US" dirty="0"/>
                  <a:t> = 1 then D = A; Transfer A</a:t>
                </a:r>
              </a:p>
              <a:p>
                <a:endParaRPr lang="en-US" dirty="0"/>
              </a:p>
              <a:p>
                <a:pPr lvl="0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337621-4B68-4010-B959-92A0D1939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706321"/>
              </a:xfrm>
              <a:blipFill>
                <a:blip r:embed="rId2"/>
                <a:stretch>
                  <a:fillRect l="-716" t="-1389" b="-224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8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E28B-E353-40AB-9A56-23F92532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Computer Data Types &amp; Complements</a:t>
            </a:r>
            <a:endParaRPr lang="en-IN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BD9F42-DE1C-45F0-A57A-FEB22A95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1480301"/>
            <a:ext cx="5964820" cy="3897398"/>
          </a:xfrm>
        </p:spPr>
        <p:txBody>
          <a:bodyPr/>
          <a:lstStyle/>
          <a:p>
            <a:r>
              <a:rPr lang="en-US" dirty="0"/>
              <a:t>Decimal Number System</a:t>
            </a:r>
          </a:p>
          <a:p>
            <a:pPr lvl="1"/>
            <a:r>
              <a:rPr lang="en-US" dirty="0"/>
              <a:t>Radix(r) = 10, Number range = 0 - 9</a:t>
            </a:r>
          </a:p>
          <a:p>
            <a:r>
              <a:rPr lang="en-US" dirty="0"/>
              <a:t>Binary Number System</a:t>
            </a:r>
          </a:p>
          <a:p>
            <a:pPr lvl="1"/>
            <a:r>
              <a:rPr lang="en-US" dirty="0"/>
              <a:t>Radix(r) = 2, Number range = 0 - 1</a:t>
            </a:r>
          </a:p>
          <a:p>
            <a:r>
              <a:rPr lang="en-US" dirty="0"/>
              <a:t>Octal Number System</a:t>
            </a:r>
          </a:p>
          <a:p>
            <a:pPr lvl="1"/>
            <a:r>
              <a:rPr lang="en-US" dirty="0"/>
              <a:t>Radix(r) = 8, Number range = 0 - 7</a:t>
            </a:r>
          </a:p>
          <a:p>
            <a:r>
              <a:rPr lang="en-US" dirty="0"/>
              <a:t>Hexadecimal Number System</a:t>
            </a:r>
          </a:p>
          <a:p>
            <a:pPr lvl="1"/>
            <a:r>
              <a:rPr lang="en-US" dirty="0"/>
              <a:t>Radix(r) = 16, Number range = 0 - 9 &amp; A - F</a:t>
            </a:r>
          </a:p>
          <a:p>
            <a:r>
              <a:rPr lang="en-US" dirty="0"/>
              <a:t>Binary Coded Decimal Numbers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B7B697A-40EC-4215-8FB7-1E0945057891}"/>
              </a:ext>
            </a:extLst>
          </p:cNvPr>
          <p:cNvSpPr txBox="1">
            <a:spLocks/>
          </p:cNvSpPr>
          <p:nvPr/>
        </p:nvSpPr>
        <p:spPr>
          <a:xfrm>
            <a:off x="7119722" y="1480301"/>
            <a:ext cx="4866861" cy="3897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(r-1)’s complement</a:t>
            </a:r>
          </a:p>
          <a:p>
            <a:pPr lvl="1"/>
            <a:r>
              <a:rPr lang="en-US" dirty="0"/>
              <a:t>9’s complement</a:t>
            </a:r>
          </a:p>
          <a:p>
            <a:pPr lvl="1"/>
            <a:r>
              <a:rPr lang="en-US" dirty="0"/>
              <a:t>1’s complement</a:t>
            </a:r>
          </a:p>
          <a:p>
            <a:pPr lvl="1"/>
            <a:r>
              <a:rPr lang="en-US" dirty="0"/>
              <a:t>7’s complement</a:t>
            </a:r>
          </a:p>
          <a:p>
            <a:pPr lvl="1"/>
            <a:r>
              <a:rPr lang="en-US" dirty="0"/>
              <a:t>15’s complement</a:t>
            </a:r>
          </a:p>
          <a:p>
            <a:r>
              <a:rPr lang="en-US" dirty="0"/>
              <a:t>r’s complement</a:t>
            </a:r>
          </a:p>
          <a:p>
            <a:pPr lvl="1"/>
            <a:r>
              <a:rPr lang="en-US" dirty="0"/>
              <a:t>10’s complement</a:t>
            </a:r>
          </a:p>
          <a:p>
            <a:pPr lvl="1"/>
            <a:r>
              <a:rPr lang="en-US" dirty="0"/>
              <a:t>2’s complement</a:t>
            </a:r>
          </a:p>
          <a:p>
            <a:pPr lvl="1"/>
            <a:r>
              <a:rPr lang="en-US" dirty="0"/>
              <a:t>8’s complement</a:t>
            </a:r>
          </a:p>
          <a:p>
            <a:pPr lvl="1"/>
            <a:r>
              <a:rPr lang="en-US" dirty="0"/>
              <a:t>16’s complement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11991D-8A87-4F4D-B6B7-438428918D7E}"/>
              </a:ext>
            </a:extLst>
          </p:cNvPr>
          <p:cNvSpPr txBox="1"/>
          <p:nvPr/>
        </p:nvSpPr>
        <p:spPr>
          <a:xfrm>
            <a:off x="131180" y="789100"/>
            <a:ext cx="45297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Basic Computer Data Types </a:t>
            </a:r>
            <a:endParaRPr lang="en-IN" sz="28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6F5A99-34CD-40D4-8C2D-D9FD21F88234}"/>
              </a:ext>
            </a:extLst>
          </p:cNvPr>
          <p:cNvSpPr txBox="1"/>
          <p:nvPr/>
        </p:nvSpPr>
        <p:spPr>
          <a:xfrm>
            <a:off x="7119722" y="789100"/>
            <a:ext cx="2578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Complements</a:t>
            </a:r>
            <a:endParaRPr lang="en-IN" sz="2800" dirty="0">
              <a:solidFill>
                <a:schemeClr val="accent6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CBD1EC-60B6-4272-96AA-A83F44507A4B}"/>
              </a:ext>
            </a:extLst>
          </p:cNvPr>
          <p:cNvCxnSpPr/>
          <p:nvPr/>
        </p:nvCxnSpPr>
        <p:spPr>
          <a:xfrm>
            <a:off x="6430617" y="864704"/>
            <a:ext cx="0" cy="55857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1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2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EFD8-052C-4588-907B-4FB7B8C6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4-bit Arithmetic Circuit</a:t>
            </a:r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2968027-2AD0-4147-AD00-AC49C00B8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1" y="878277"/>
            <a:ext cx="8763000" cy="609600"/>
          </a:xfrm>
        </p:spPr>
        <p:txBody>
          <a:bodyPr/>
          <a:lstStyle/>
          <a:p>
            <a:r>
              <a:rPr lang="en-US" dirty="0"/>
              <a:t>Arithmetic Circuit Function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29D4A4-A24A-41F6-8D8E-F8E8C94908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73" y="1613452"/>
          <a:ext cx="8763007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err="1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lang="en-US" sz="2400" baseline="-25000" dirty="0" err="1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i="1" dirty="0">
                          <a:solidFill>
                            <a:sysClr val="windowText" lastClr="000000"/>
                          </a:solidFill>
                        </a:rPr>
                        <a:t>D = A + Y + </a:t>
                      </a:r>
                      <a:r>
                        <a:rPr lang="en-US" sz="2400" i="1" dirty="0" err="1">
                          <a:solidFill>
                            <a:sysClr val="windowText" lastClr="000000"/>
                          </a:solidFill>
                        </a:rPr>
                        <a:t>C</a:t>
                      </a:r>
                      <a:r>
                        <a:rPr lang="en-US" sz="2400" i="1" baseline="-25000" dirty="0" err="1">
                          <a:solidFill>
                            <a:sysClr val="windowText" lastClr="000000"/>
                          </a:solidFill>
                        </a:rPr>
                        <a:t>in</a:t>
                      </a:r>
                      <a:endParaRPr lang="en-US" sz="2400" i="1" baseline="-25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AA4471-79D9-4DA0-9CED-BD729D4D3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6113"/>
              </p:ext>
            </p:extLst>
          </p:nvPr>
        </p:nvGraphicFramePr>
        <p:xfrm>
          <a:off x="1631673" y="20706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964A03-BEA2-46CB-944D-BCAB7A7C18D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25278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 + 1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Add with carry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B1AED4-4D5C-4922-929C-D5DBD9CD3A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29827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B’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Subtract with borrow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7B9F34-A7C3-4B22-9DB8-0D074AB69F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343770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/>
                        <a:t>B’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B’ + 1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2CB0125-77E3-4F79-8A4D-11BB607C955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3890352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</a:t>
                      </a:r>
                      <a:endParaRPr lang="en-US" sz="2400" b="0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Transfer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8C459CB-C996-4590-B945-FCD3975BEA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434072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+ </a:t>
                      </a:r>
                      <a:r>
                        <a:rPr lang="en-US" sz="2400" b="0" i="0" baseline="0" dirty="0"/>
                        <a:t>1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Increment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6FDE29-DB3A-4E7D-A9FF-917E67E4BE5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47933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 – </a:t>
                      </a:r>
                      <a:r>
                        <a:rPr lang="en-US" sz="2400" b="0" i="0" baseline="0" dirty="0"/>
                        <a:t>1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Decrement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CC0AA10-8ACF-4446-B835-D60ECE2D99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31666" y="5250577"/>
          <a:ext cx="8763000" cy="457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1" dirty="0"/>
                        <a:t>D</a:t>
                      </a:r>
                      <a:r>
                        <a:rPr lang="en-US" sz="2400" b="0" i="1" baseline="0" dirty="0"/>
                        <a:t> = A</a:t>
                      </a:r>
                      <a:endParaRPr lang="en-US" sz="2400" b="0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232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Logic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- 6</a:t>
            </a:r>
          </a:p>
        </p:txBody>
      </p:sp>
    </p:spTree>
    <p:extLst>
      <p:ext uri="{BB962C8B-B14F-4D97-AF65-F5344CB8AC3E}">
        <p14:creationId xmlns:p14="http://schemas.microsoft.com/office/powerpoint/2010/main" val="237453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F3D2-2F32-4937-AC88-5CBA50FDC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FEAC-798B-484A-AD6E-A6355BFFB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834240"/>
          </a:xfrm>
        </p:spPr>
        <p:txBody>
          <a:bodyPr/>
          <a:lstStyle/>
          <a:p>
            <a:pPr algn="just"/>
            <a:r>
              <a:rPr lang="en-US" dirty="0"/>
              <a:t>Logic micro operations specify binary operations for strings of bits stored in registers.</a:t>
            </a:r>
          </a:p>
          <a:p>
            <a:pPr algn="just"/>
            <a:r>
              <a:rPr lang="en-US" dirty="0"/>
              <a:t>These operations consider each bit of the register separately and treat them as binary variables.</a:t>
            </a:r>
          </a:p>
          <a:p>
            <a:pPr algn="just"/>
            <a:r>
              <a:rPr lang="en-US" dirty="0"/>
              <a:t>Example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58CFE-A6C9-49E7-89DB-AF2AC30CAB6A}"/>
              </a:ext>
            </a:extLst>
          </p:cNvPr>
          <p:cNvSpPr txBox="1"/>
          <p:nvPr/>
        </p:nvSpPr>
        <p:spPr>
          <a:xfrm>
            <a:off x="5491830" y="362443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A8FDB-6D54-4959-8B88-313676C9F22B}"/>
              </a:ext>
            </a:extLst>
          </p:cNvPr>
          <p:cNvSpPr txBox="1"/>
          <p:nvPr/>
        </p:nvSpPr>
        <p:spPr>
          <a:xfrm>
            <a:off x="6018658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F4EB8-A94C-42FA-AD6B-6A09B995CCA8}"/>
              </a:ext>
            </a:extLst>
          </p:cNvPr>
          <p:cNvSpPr txBox="1"/>
          <p:nvPr/>
        </p:nvSpPr>
        <p:spPr>
          <a:xfrm>
            <a:off x="6545486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4E60F-1951-48AD-A549-3EEB0FE15427}"/>
              </a:ext>
            </a:extLst>
          </p:cNvPr>
          <p:cNvSpPr txBox="1"/>
          <p:nvPr/>
        </p:nvSpPr>
        <p:spPr>
          <a:xfrm>
            <a:off x="7072314" y="362442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8EE69-FFCB-4833-B848-A31D6FDE8E9C}"/>
              </a:ext>
            </a:extLst>
          </p:cNvPr>
          <p:cNvSpPr txBox="1"/>
          <p:nvPr/>
        </p:nvSpPr>
        <p:spPr>
          <a:xfrm>
            <a:off x="5491830" y="437401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9D5C9-EC8F-4437-A86A-C445501925AC}"/>
              </a:ext>
            </a:extLst>
          </p:cNvPr>
          <p:cNvSpPr txBox="1"/>
          <p:nvPr/>
        </p:nvSpPr>
        <p:spPr>
          <a:xfrm>
            <a:off x="6018658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A7479-4FBA-426C-867E-5B956E23A8ED}"/>
              </a:ext>
            </a:extLst>
          </p:cNvPr>
          <p:cNvSpPr txBox="1"/>
          <p:nvPr/>
        </p:nvSpPr>
        <p:spPr>
          <a:xfrm>
            <a:off x="6545486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8A478-C278-4B28-94E1-E8E150942D78}"/>
              </a:ext>
            </a:extLst>
          </p:cNvPr>
          <p:cNvSpPr txBox="1"/>
          <p:nvPr/>
        </p:nvSpPr>
        <p:spPr>
          <a:xfrm>
            <a:off x="7072314" y="43740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885E4-FE3B-43CF-A561-50058D28741A}"/>
              </a:ext>
            </a:extLst>
          </p:cNvPr>
          <p:cNvSpPr txBox="1"/>
          <p:nvPr/>
        </p:nvSpPr>
        <p:spPr>
          <a:xfrm>
            <a:off x="5491830" y="51235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F16D1-A618-4F03-B575-0F9099F897E9}"/>
              </a:ext>
            </a:extLst>
          </p:cNvPr>
          <p:cNvSpPr txBox="1"/>
          <p:nvPr/>
        </p:nvSpPr>
        <p:spPr>
          <a:xfrm>
            <a:off x="6018658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2FAC1-38E3-4709-B8B9-27B15D09EDE1}"/>
              </a:ext>
            </a:extLst>
          </p:cNvPr>
          <p:cNvSpPr txBox="1"/>
          <p:nvPr/>
        </p:nvSpPr>
        <p:spPr>
          <a:xfrm>
            <a:off x="6545486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30F3FA-4D9D-4A68-BFE3-60A7F1E5D234}"/>
              </a:ext>
            </a:extLst>
          </p:cNvPr>
          <p:cNvSpPr txBox="1"/>
          <p:nvPr/>
        </p:nvSpPr>
        <p:spPr>
          <a:xfrm>
            <a:off x="7072314" y="51235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B8E22-562D-449F-8473-438DC7F3025A}"/>
                  </a:ext>
                </a:extLst>
              </p:cNvPr>
              <p:cNvSpPr txBox="1"/>
              <p:nvPr/>
            </p:nvSpPr>
            <p:spPr>
              <a:xfrm>
                <a:off x="4717774" y="4374014"/>
                <a:ext cx="5268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0B8E22-562D-449F-8473-438DC7F3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774" y="4374014"/>
                <a:ext cx="52682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E92472-612C-4CD2-9B28-9E755CDACF6E}"/>
              </a:ext>
            </a:extLst>
          </p:cNvPr>
          <p:cNvCxnSpPr/>
          <p:nvPr/>
        </p:nvCxnSpPr>
        <p:spPr>
          <a:xfrm>
            <a:off x="4577430" y="5072230"/>
            <a:ext cx="342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8F322C-F469-4764-B4B6-2FA77D86D92C}"/>
              </a:ext>
            </a:extLst>
          </p:cNvPr>
          <p:cNvSpPr txBox="1"/>
          <p:nvPr/>
        </p:nvSpPr>
        <p:spPr>
          <a:xfrm>
            <a:off x="3727174" y="3688216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313D5-DE7B-492A-A196-B46D8BF6EF93}"/>
              </a:ext>
            </a:extLst>
          </p:cNvPr>
          <p:cNvSpPr txBox="1"/>
          <p:nvPr/>
        </p:nvSpPr>
        <p:spPr>
          <a:xfrm>
            <a:off x="3727174" y="443780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A04C1C-5A7D-4068-AB59-04970E56DCF7}"/>
              </a:ext>
            </a:extLst>
          </p:cNvPr>
          <p:cNvSpPr txBox="1"/>
          <p:nvPr/>
        </p:nvSpPr>
        <p:spPr>
          <a:xfrm>
            <a:off x="2355574" y="5187384"/>
            <a:ext cx="201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R1 after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D0FB4-E66A-4FC9-A4FF-8541F63BE891}"/>
                  </a:ext>
                </a:extLst>
              </p:cNvPr>
              <p:cNvSpPr txBox="1"/>
              <p:nvPr/>
            </p:nvSpPr>
            <p:spPr>
              <a:xfrm>
                <a:off x="4480107" y="2697684"/>
                <a:ext cx="29855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 ⨁ </m:t>
                      </m:r>
                      <m:r>
                        <a:rPr lang="en-IN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1D0FB4-E66A-4FC9-A4FF-8541F63BE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107" y="2697684"/>
                <a:ext cx="298556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2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8E08E-09EC-45D9-BF16-55B906A01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Logic Microoperations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8CBFD0-FD13-4A6C-A709-465B827CC4D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2061" y="1381419"/>
          <a:ext cx="5220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Boolean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B92CAA1-E2EA-4A00-99D1-D30682E52B5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20899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Clear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B92CAA1-E2EA-4A00-99D1-D30682E52B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4700537"/>
                  </p:ext>
                </p:extLst>
              </p:nvPr>
            </p:nvGraphicFramePr>
            <p:xfrm>
              <a:off x="362061" y="20899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4" t="-6061" r="-263983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2923" t="-6061" r="-91692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Clear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3D300F-C10E-4AEC-87B3-93D45C046B6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248753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3D300F-C10E-4AEC-87B3-93D45C046B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0902552"/>
                  </p:ext>
                </p:extLst>
              </p:nvPr>
            </p:nvGraphicFramePr>
            <p:xfrm>
              <a:off x="362061" y="248753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C035E1-13E9-4F0B-981D-F6D8480564F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2885101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BDC035E1-13E9-4F0B-981D-F6D8480564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0757249"/>
                  </p:ext>
                </p:extLst>
              </p:nvPr>
            </p:nvGraphicFramePr>
            <p:xfrm>
              <a:off x="362061" y="2885101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24" t="-1515" r="-26398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2923" t="-1515" r="-9169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B2A01C-8047-4537-BA9D-DAD9C5E4ECE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3282667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A8B2A01C-8047-4537-BA9D-DAD9C5E4ECE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4871768"/>
                  </p:ext>
                </p:extLst>
              </p:nvPr>
            </p:nvGraphicFramePr>
            <p:xfrm>
              <a:off x="362061" y="3282667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1A23CE-3362-42C3-93F0-B6C3BF8E2AB5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3680233"/>
              <a:ext cx="5220000" cy="3969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⋀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01A23CE-3362-42C3-93F0-B6C3BF8E2A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02429440"/>
                  </p:ext>
                </p:extLst>
              </p:nvPr>
            </p:nvGraphicFramePr>
            <p:xfrm>
              <a:off x="362061" y="3680233"/>
              <a:ext cx="5220000" cy="3969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24" t="-1515" r="-263983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2923" t="-1515" r="-91692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12F9AF-E28A-4603-96BE-8F9E93615748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407779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</a:t>
                          </a:r>
                          <a:r>
                            <a:rPr lang="en-US" sz="2000" b="0" baseline="0" dirty="0"/>
                            <a:t> B</a:t>
                          </a:r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D12F9AF-E28A-4603-96BE-8F9E9361574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6141074"/>
                  </p:ext>
                </p:extLst>
              </p:nvPr>
            </p:nvGraphicFramePr>
            <p:xfrm>
              <a:off x="362061" y="407779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24" t="-6061" r="-263983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72923" t="-6061" r="-91692" b="-287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Transfer</a:t>
                          </a:r>
                          <a:r>
                            <a:rPr lang="en-US" sz="2000" b="0" baseline="0" dirty="0"/>
                            <a:t> B</a:t>
                          </a:r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C105032-0C9C-4922-84F4-BD3DFCFE0C5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447536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Exclusive-OR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AC105032-0C9C-4922-84F4-BD3DFCFE0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8254578"/>
                  </p:ext>
                </p:extLst>
              </p:nvPr>
            </p:nvGraphicFramePr>
            <p:xfrm>
              <a:off x="362061" y="4475365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Exclusive-OR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3AD3348-92BE-4E28-8B01-DB863E7D0B0F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061" y="48721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23AD3348-92BE-4E28-8B01-DB863E7D0B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2860087"/>
                  </p:ext>
                </p:extLst>
              </p:nvPr>
            </p:nvGraphicFramePr>
            <p:xfrm>
              <a:off x="362061" y="4872169"/>
              <a:ext cx="5220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440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424" t="-6061" r="-263983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72923" t="-6061" r="-91692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F0F190B-2603-4A43-9A71-DDE17B72C5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05939" y="1082082"/>
          <a:ext cx="5724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Boolean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Microoperation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8DD0D2E-CA10-47CA-A335-6AD734BBB764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5526" y="17908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∨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8DD0D2E-CA10-47CA-A335-6AD734BBB7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6679578"/>
                  </p:ext>
                </p:extLst>
              </p:nvPr>
            </p:nvGraphicFramePr>
            <p:xfrm>
              <a:off x="6105526" y="17908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7844622-8A66-45AF-932B-5FA3DB8A7E1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5526" y="22480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⊕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</a:t>
                          </a:r>
                          <a:r>
                            <a:rPr lang="en-US" sz="2000" b="0" baseline="0" dirty="0"/>
                            <a:t>-</a:t>
                          </a:r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7844622-8A66-45AF-932B-5FA3DB8A7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1914906"/>
                  </p:ext>
                </p:extLst>
              </p:nvPr>
            </p:nvGraphicFramePr>
            <p:xfrm>
              <a:off x="6105526" y="224802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1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Exclusive</a:t>
                          </a:r>
                          <a:r>
                            <a:rPr lang="en-US" sz="2000" b="0" baseline="0" dirty="0"/>
                            <a:t>-</a:t>
                          </a:r>
                          <a:r>
                            <a:rPr lang="en-US" sz="2000" b="0" dirty="0"/>
                            <a:t>NOR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54B1E813-2C95-49EC-9170-5BE8077286F0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0763" y="27055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54B1E813-2C95-49EC-9170-5BE8077286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8135323"/>
                  </p:ext>
                </p:extLst>
              </p:nvPr>
            </p:nvGraphicFramePr>
            <p:xfrm>
              <a:off x="6100763" y="27055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313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98462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B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4A50F6F-7704-4968-97A5-68DD5E559EB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0763" y="31627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4A50F6F-7704-4968-97A5-68DD5E55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2585360"/>
                  </p:ext>
                </p:extLst>
              </p:nvPr>
            </p:nvGraphicFramePr>
            <p:xfrm>
              <a:off x="6100763" y="31627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313" t="-1316" r="-19529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3"/>
                          <a:stretch>
                            <a:fillRect l="-98462" t="-1316" r="-9169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AD0AAE-7921-4035-96B5-A815F9FCA1E6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96000" y="36199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1AD0AAE-7921-4035-96B5-A815F9FCA1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147839"/>
                  </p:ext>
                </p:extLst>
              </p:nvPr>
            </p:nvGraphicFramePr>
            <p:xfrm>
              <a:off x="6096000" y="36199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627" t="-5263" r="-195298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4"/>
                          <a:stretch>
                            <a:fillRect l="-98769" t="-5263" r="-91692" b="-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Complement A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7C9116B-97AE-468C-8A08-6EA69CF4D157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5526" y="40771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′+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7C9116B-97AE-468C-8A08-6EA69CF4D1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5820889"/>
                  </p:ext>
                </p:extLst>
              </p:nvPr>
            </p:nvGraphicFramePr>
            <p:xfrm>
              <a:off x="6105526" y="4077172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313" t="-1316" r="-195298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5"/>
                          <a:stretch>
                            <a:fillRect l="-98462" t="-1316" r="-9169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BF7C735-439C-4B6C-AACB-3B2DE30C962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5526" y="4529609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)′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BF7C735-439C-4B6C-AACB-3B2DE30C96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3106354"/>
                  </p:ext>
                </p:extLst>
              </p:nvPr>
            </p:nvGraphicFramePr>
            <p:xfrm>
              <a:off x="6105526" y="4529609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313" t="-5333" r="-195298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98462" t="-5333" r="-91692" b="-1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NAND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522D231-8020-44C3-9859-5F66B50F0602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05939" y="498128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en-US" sz="2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</m:t>
                                </m:r>
                              </m:oMath>
                            </m:oMathPara>
                          </a14:m>
                          <a:endParaRPr lang="en-US" sz="2000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Set to all 1’s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9522D231-8020-44C3-9859-5F66B50F06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0057251"/>
                  </p:ext>
                </p:extLst>
              </p:nvPr>
            </p:nvGraphicFramePr>
            <p:xfrm>
              <a:off x="6105939" y="4981284"/>
              <a:ext cx="5724000" cy="456439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944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80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0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56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313" t="-5263" r="-195298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7"/>
                          <a:stretch>
                            <a:fillRect l="-98462" t="-5263" r="-91692" b="-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Set to all 1’s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827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00A4-64CD-4675-852D-E75C1B3FF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Implementation of Logic Circuit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165F8C-6332-4AE3-9369-C25388F56D01}"/>
              </a:ext>
            </a:extLst>
          </p:cNvPr>
          <p:cNvGrpSpPr/>
          <p:nvPr/>
        </p:nvGrpSpPr>
        <p:grpSpPr>
          <a:xfrm>
            <a:off x="3126214" y="1441169"/>
            <a:ext cx="2099187" cy="4358519"/>
            <a:chOff x="372035" y="1452283"/>
            <a:chExt cx="1532965" cy="16082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87D989-F0F2-4869-AAC2-9BD62B81C7B7}"/>
                </a:ext>
              </a:extLst>
            </p:cNvPr>
            <p:cNvSpPr/>
            <p:nvPr/>
          </p:nvSpPr>
          <p:spPr>
            <a:xfrm>
              <a:off x="372035" y="1452283"/>
              <a:ext cx="1532965" cy="15464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4 x 1</a:t>
              </a:r>
            </a:p>
            <a:p>
              <a:pPr algn="ctr"/>
              <a:r>
                <a:rPr lang="en-US" sz="2800" dirty="0"/>
                <a:t>MUX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AB64B9-1756-4ADD-B8C2-DFB7046A2E7C}"/>
                </a:ext>
              </a:extLst>
            </p:cNvPr>
            <p:cNvSpPr txBox="1"/>
            <p:nvPr/>
          </p:nvSpPr>
          <p:spPr>
            <a:xfrm>
              <a:off x="372035" y="1902148"/>
              <a:ext cx="370314" cy="1158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1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2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   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EA9C279-D4BB-434D-8CAF-5FC26CE2E4EF}"/>
              </a:ext>
            </a:extLst>
          </p:cNvPr>
          <p:cNvGrpSpPr/>
          <p:nvPr/>
        </p:nvGrpSpPr>
        <p:grpSpPr>
          <a:xfrm>
            <a:off x="653402" y="2519414"/>
            <a:ext cx="2456200" cy="598155"/>
            <a:chOff x="2854915" y="1715660"/>
            <a:chExt cx="3268799" cy="74111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0C96A41-439B-4716-AB90-5A7052FF934E}"/>
                </a:ext>
              </a:extLst>
            </p:cNvPr>
            <p:cNvCxnSpPr/>
            <p:nvPr/>
          </p:nvCxnSpPr>
          <p:spPr>
            <a:xfrm>
              <a:off x="2854915" y="2266407"/>
              <a:ext cx="1603089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91175B-ED11-45D8-A9C2-4118DEDDF4FD}"/>
                </a:ext>
              </a:extLst>
            </p:cNvPr>
            <p:cNvCxnSpPr/>
            <p:nvPr/>
          </p:nvCxnSpPr>
          <p:spPr>
            <a:xfrm>
              <a:off x="2854915" y="1903059"/>
              <a:ext cx="1603088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40B4A42-B97A-4F58-B07A-08CEF1FDDD7E}"/>
                </a:ext>
              </a:extLst>
            </p:cNvPr>
            <p:cNvCxnSpPr/>
            <p:nvPr/>
          </p:nvCxnSpPr>
          <p:spPr>
            <a:xfrm flipV="1">
              <a:off x="5346318" y="2086966"/>
              <a:ext cx="777396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elay 68">
              <a:extLst>
                <a:ext uri="{FF2B5EF4-FFF2-40B4-BE49-F238E27FC236}">
                  <a16:creationId xmlns:a16="http://schemas.microsoft.com/office/drawing/2014/main" id="{91B6B62A-7263-4A31-A361-F4C9ED046B76}"/>
                </a:ext>
              </a:extLst>
            </p:cNvPr>
            <p:cNvSpPr/>
            <p:nvPr/>
          </p:nvSpPr>
          <p:spPr>
            <a:xfrm>
              <a:off x="4451796" y="1715660"/>
              <a:ext cx="882699" cy="741118"/>
            </a:xfrm>
            <a:prstGeom prst="flowChartDelay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52F110-954D-498F-A1E6-57A3E75BC9AF}"/>
              </a:ext>
            </a:extLst>
          </p:cNvPr>
          <p:cNvGrpSpPr/>
          <p:nvPr/>
        </p:nvGrpSpPr>
        <p:grpSpPr>
          <a:xfrm>
            <a:off x="1282718" y="4948324"/>
            <a:ext cx="1850394" cy="607645"/>
            <a:chOff x="38934" y="5807937"/>
            <a:chExt cx="2462571" cy="75287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4CFDD2-73B2-40AC-B771-7CEB3EBB9F99}"/>
                </a:ext>
              </a:extLst>
            </p:cNvPr>
            <p:cNvCxnSpPr/>
            <p:nvPr/>
          </p:nvCxnSpPr>
          <p:spPr>
            <a:xfrm>
              <a:off x="38934" y="6187167"/>
              <a:ext cx="719449" cy="1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FA2F3B-84F4-46F9-8303-125993961CD3}"/>
                </a:ext>
              </a:extLst>
            </p:cNvPr>
            <p:cNvCxnSpPr/>
            <p:nvPr/>
          </p:nvCxnSpPr>
          <p:spPr>
            <a:xfrm>
              <a:off x="1563382" y="6184637"/>
              <a:ext cx="93812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635274B-AECA-45BB-98F5-D735D8EE7B65}"/>
                </a:ext>
              </a:extLst>
            </p:cNvPr>
            <p:cNvSpPr/>
            <p:nvPr/>
          </p:nvSpPr>
          <p:spPr>
            <a:xfrm>
              <a:off x="1446530" y="6125012"/>
              <a:ext cx="120028" cy="117436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iangle 100">
              <a:extLst>
                <a:ext uri="{FF2B5EF4-FFF2-40B4-BE49-F238E27FC236}">
                  <a16:creationId xmlns:a16="http://schemas.microsoft.com/office/drawing/2014/main" id="{6F7DE212-8335-4BC8-8275-EAFD567FA8B3}"/>
                </a:ext>
              </a:extLst>
            </p:cNvPr>
            <p:cNvSpPr/>
            <p:nvPr/>
          </p:nvSpPr>
          <p:spPr>
            <a:xfrm rot="5400000">
              <a:off x="733521" y="5859860"/>
              <a:ext cx="752875" cy="649030"/>
            </a:xfrm>
            <a:prstGeom prst="triangl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BCD433-2387-41FD-9002-5C42220C7AE6}"/>
              </a:ext>
            </a:extLst>
          </p:cNvPr>
          <p:cNvGrpSpPr/>
          <p:nvPr/>
        </p:nvGrpSpPr>
        <p:grpSpPr>
          <a:xfrm>
            <a:off x="890429" y="3371751"/>
            <a:ext cx="2235785" cy="584018"/>
            <a:chOff x="2802585" y="3048834"/>
            <a:chExt cx="2975464" cy="72360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47ED497-95DF-49B0-9DF4-19D32274B998}"/>
                </a:ext>
              </a:extLst>
            </p:cNvPr>
            <p:cNvCxnSpPr/>
            <p:nvPr/>
          </p:nvCxnSpPr>
          <p:spPr>
            <a:xfrm>
              <a:off x="2802585" y="3596937"/>
              <a:ext cx="1306656" cy="1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C07434A-24BA-4068-8C97-0115216260C2}"/>
                </a:ext>
              </a:extLst>
            </p:cNvPr>
            <p:cNvCxnSpPr/>
            <p:nvPr/>
          </p:nvCxnSpPr>
          <p:spPr>
            <a:xfrm>
              <a:off x="3319564" y="3223613"/>
              <a:ext cx="771119" cy="9978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88FC8E7-5D5F-4BDA-8C20-E93E0C1DC72E}"/>
                </a:ext>
              </a:extLst>
            </p:cNvPr>
            <p:cNvCxnSpPr/>
            <p:nvPr/>
          </p:nvCxnSpPr>
          <p:spPr>
            <a:xfrm>
              <a:off x="5010436" y="3413846"/>
              <a:ext cx="76761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CEF73D-6BB7-4AE7-B303-C476AE3671CB}"/>
                </a:ext>
              </a:extLst>
            </p:cNvPr>
            <p:cNvGrpSpPr/>
            <p:nvPr/>
          </p:nvGrpSpPr>
          <p:grpSpPr>
            <a:xfrm>
              <a:off x="3990333" y="3048834"/>
              <a:ext cx="1016928" cy="723601"/>
              <a:chOff x="3990333" y="3048834"/>
              <a:chExt cx="1016928" cy="723601"/>
            </a:xfrm>
          </p:grpSpPr>
          <p:sp>
            <p:nvSpPr>
              <p:cNvPr id="22" name="Stored Data 71">
                <a:extLst>
                  <a:ext uri="{FF2B5EF4-FFF2-40B4-BE49-F238E27FC236}">
                    <a16:creationId xmlns:a16="http://schemas.microsoft.com/office/drawing/2014/main" id="{D53CF9F2-A613-4BE3-B71B-4598A50D9D1A}"/>
                  </a:ext>
                </a:extLst>
              </p:cNvPr>
              <p:cNvSpPr/>
              <p:nvPr/>
            </p:nvSpPr>
            <p:spPr>
              <a:xfrm rot="10800000">
                <a:off x="3997592" y="3048854"/>
                <a:ext cx="1009669" cy="723580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6" fmla="*/ 9841 w 10000"/>
                  <a:gd name="connsiteY6" fmla="*/ 6220 h 10000"/>
                  <a:gd name="connsiteX0" fmla="*/ 8935 w 10000"/>
                  <a:gd name="connsiteY0" fmla="*/ 4956 h 10000"/>
                  <a:gd name="connsiteX1" fmla="*/ 9999 w 10000"/>
                  <a:gd name="connsiteY1" fmla="*/ 10000 h 10000"/>
                  <a:gd name="connsiteX2" fmla="*/ 5183 w 10000"/>
                  <a:gd name="connsiteY2" fmla="*/ 9912 h 10000"/>
                  <a:gd name="connsiteX3" fmla="*/ 0 w 10000"/>
                  <a:gd name="connsiteY3" fmla="*/ 5043 h 10000"/>
                  <a:gd name="connsiteX4" fmla="*/ 5183 w 10000"/>
                  <a:gd name="connsiteY4" fmla="*/ 44 h 10000"/>
                  <a:gd name="connsiteX5" fmla="*/ 10000 w 10000"/>
                  <a:gd name="connsiteY5" fmla="*/ 0 h 10000"/>
                  <a:gd name="connsiteX0" fmla="*/ 9999 w 10000"/>
                  <a:gd name="connsiteY0" fmla="*/ 10000 h 10000"/>
                  <a:gd name="connsiteX1" fmla="*/ 5183 w 10000"/>
                  <a:gd name="connsiteY1" fmla="*/ 9912 h 10000"/>
                  <a:gd name="connsiteX2" fmla="*/ 0 w 10000"/>
                  <a:gd name="connsiteY2" fmla="*/ 5043 h 10000"/>
                  <a:gd name="connsiteX3" fmla="*/ 5183 w 10000"/>
                  <a:gd name="connsiteY3" fmla="*/ 44 h 10000"/>
                  <a:gd name="connsiteX4" fmla="*/ 10000 w 10000"/>
                  <a:gd name="connsiteY4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9999" y="10000"/>
                    </a:moveTo>
                    <a:lnTo>
                      <a:pt x="5183" y="9912"/>
                    </a:lnTo>
                    <a:cubicBezTo>
                      <a:pt x="3060" y="9824"/>
                      <a:pt x="0" y="6688"/>
                      <a:pt x="0" y="5043"/>
                    </a:cubicBezTo>
                    <a:cubicBezTo>
                      <a:pt x="0" y="3398"/>
                      <a:pt x="2965" y="220"/>
                      <a:pt x="5183" y="44"/>
                    </a:cubicBezTo>
                    <a:lnTo>
                      <a:pt x="10000" y="0"/>
                    </a:lnTo>
                  </a:path>
                </a:pathLst>
              </a:custGeom>
              <a:noFill/>
              <a:ln w="285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Stored Data 71">
                <a:extLst>
                  <a:ext uri="{FF2B5EF4-FFF2-40B4-BE49-F238E27FC236}">
                    <a16:creationId xmlns:a16="http://schemas.microsoft.com/office/drawing/2014/main" id="{A7A01CB9-5898-4EB4-9BC7-11108B2CCD68}"/>
                  </a:ext>
                </a:extLst>
              </p:cNvPr>
              <p:cNvSpPr/>
              <p:nvPr/>
            </p:nvSpPr>
            <p:spPr>
              <a:xfrm rot="10800000">
                <a:off x="3990333" y="3048834"/>
                <a:ext cx="107530" cy="723601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4932 w 13265"/>
                  <a:gd name="connsiteY0" fmla="*/ 0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4932 w 13265"/>
                  <a:gd name="connsiteY4" fmla="*/ 10000 h 10000"/>
                  <a:gd name="connsiteX5" fmla="*/ 0 w 13265"/>
                  <a:gd name="connsiteY5" fmla="*/ 5084 h 10000"/>
                  <a:gd name="connsiteX6" fmla="*/ 4932 w 13265"/>
                  <a:gd name="connsiteY6" fmla="*/ 0 h 10000"/>
                  <a:gd name="connsiteX0" fmla="*/ 5226 w 13559"/>
                  <a:gd name="connsiteY0" fmla="*/ 0 h 10000"/>
                  <a:gd name="connsiteX1" fmla="*/ 13559 w 13559"/>
                  <a:gd name="connsiteY1" fmla="*/ 0 h 10000"/>
                  <a:gd name="connsiteX2" fmla="*/ 11892 w 13559"/>
                  <a:gd name="connsiteY2" fmla="*/ 5000 h 10000"/>
                  <a:gd name="connsiteX3" fmla="*/ 13559 w 13559"/>
                  <a:gd name="connsiteY3" fmla="*/ 10000 h 10000"/>
                  <a:gd name="connsiteX4" fmla="*/ 5226 w 13559"/>
                  <a:gd name="connsiteY4" fmla="*/ 10000 h 10000"/>
                  <a:gd name="connsiteX5" fmla="*/ 294 w 13559"/>
                  <a:gd name="connsiteY5" fmla="*/ 5084 h 10000"/>
                  <a:gd name="connsiteX6" fmla="*/ 5226 w 13559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4933 w 13266"/>
                  <a:gd name="connsiteY4" fmla="*/ 10000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4966 w 13299"/>
                  <a:gd name="connsiteY0" fmla="*/ 0 h 10000"/>
                  <a:gd name="connsiteX1" fmla="*/ 13299 w 13299"/>
                  <a:gd name="connsiteY1" fmla="*/ 0 h 10000"/>
                  <a:gd name="connsiteX2" fmla="*/ 11632 w 13299"/>
                  <a:gd name="connsiteY2" fmla="*/ 5000 h 10000"/>
                  <a:gd name="connsiteX3" fmla="*/ 13299 w 13299"/>
                  <a:gd name="connsiteY3" fmla="*/ 10000 h 10000"/>
                  <a:gd name="connsiteX4" fmla="*/ 7782 w 13299"/>
                  <a:gd name="connsiteY4" fmla="*/ 10000 h 10000"/>
                  <a:gd name="connsiteX5" fmla="*/ 34 w 13299"/>
                  <a:gd name="connsiteY5" fmla="*/ 5084 h 10000"/>
                  <a:gd name="connsiteX6" fmla="*/ 4966 w 13299"/>
                  <a:gd name="connsiteY6" fmla="*/ 0 h 10000"/>
                  <a:gd name="connsiteX0" fmla="*/ 4947 w 13280"/>
                  <a:gd name="connsiteY0" fmla="*/ 0 h 10000"/>
                  <a:gd name="connsiteX1" fmla="*/ 13280 w 13280"/>
                  <a:gd name="connsiteY1" fmla="*/ 0 h 10000"/>
                  <a:gd name="connsiteX2" fmla="*/ 11613 w 13280"/>
                  <a:gd name="connsiteY2" fmla="*/ 5000 h 10000"/>
                  <a:gd name="connsiteX3" fmla="*/ 13280 w 13280"/>
                  <a:gd name="connsiteY3" fmla="*/ 10000 h 10000"/>
                  <a:gd name="connsiteX4" fmla="*/ 6702 w 13280"/>
                  <a:gd name="connsiteY4" fmla="*/ 9832 h 10000"/>
                  <a:gd name="connsiteX5" fmla="*/ 15 w 13280"/>
                  <a:gd name="connsiteY5" fmla="*/ 5084 h 10000"/>
                  <a:gd name="connsiteX6" fmla="*/ 4947 w 13280"/>
                  <a:gd name="connsiteY6" fmla="*/ 0 h 10000"/>
                  <a:gd name="connsiteX0" fmla="*/ 4933 w 13266"/>
                  <a:gd name="connsiteY0" fmla="*/ 0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4933 w 13266"/>
                  <a:gd name="connsiteY6" fmla="*/ 0 h 10000"/>
                  <a:gd name="connsiteX0" fmla="*/ 5711 w 13268"/>
                  <a:gd name="connsiteY0" fmla="*/ 126 h 10000"/>
                  <a:gd name="connsiteX1" fmla="*/ 13268 w 13268"/>
                  <a:gd name="connsiteY1" fmla="*/ 0 h 10000"/>
                  <a:gd name="connsiteX2" fmla="*/ 11601 w 13268"/>
                  <a:gd name="connsiteY2" fmla="*/ 5000 h 10000"/>
                  <a:gd name="connsiteX3" fmla="*/ 13268 w 13268"/>
                  <a:gd name="connsiteY3" fmla="*/ 10000 h 10000"/>
                  <a:gd name="connsiteX4" fmla="*/ 6690 w 13268"/>
                  <a:gd name="connsiteY4" fmla="*/ 9832 h 10000"/>
                  <a:gd name="connsiteX5" fmla="*/ 3 w 13268"/>
                  <a:gd name="connsiteY5" fmla="*/ 5084 h 10000"/>
                  <a:gd name="connsiteX6" fmla="*/ 5711 w 13268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5709 w 13266"/>
                  <a:gd name="connsiteY0" fmla="*/ 126 h 10000"/>
                  <a:gd name="connsiteX1" fmla="*/ 13266 w 13266"/>
                  <a:gd name="connsiteY1" fmla="*/ 0 h 10000"/>
                  <a:gd name="connsiteX2" fmla="*/ 11599 w 13266"/>
                  <a:gd name="connsiteY2" fmla="*/ 5000 h 10000"/>
                  <a:gd name="connsiteX3" fmla="*/ 13266 w 13266"/>
                  <a:gd name="connsiteY3" fmla="*/ 10000 h 10000"/>
                  <a:gd name="connsiteX4" fmla="*/ 6688 w 13266"/>
                  <a:gd name="connsiteY4" fmla="*/ 9832 h 10000"/>
                  <a:gd name="connsiteX5" fmla="*/ 1 w 13266"/>
                  <a:gd name="connsiteY5" fmla="*/ 5084 h 10000"/>
                  <a:gd name="connsiteX6" fmla="*/ 5709 w 13266"/>
                  <a:gd name="connsiteY6" fmla="*/ 126 h 10000"/>
                  <a:gd name="connsiteX0" fmla="*/ 6688 w 13265"/>
                  <a:gd name="connsiteY0" fmla="*/ 42 h 10000"/>
                  <a:gd name="connsiteX1" fmla="*/ 13265 w 13265"/>
                  <a:gd name="connsiteY1" fmla="*/ 0 h 10000"/>
                  <a:gd name="connsiteX2" fmla="*/ 11598 w 13265"/>
                  <a:gd name="connsiteY2" fmla="*/ 5000 h 10000"/>
                  <a:gd name="connsiteX3" fmla="*/ 13265 w 13265"/>
                  <a:gd name="connsiteY3" fmla="*/ 10000 h 10000"/>
                  <a:gd name="connsiteX4" fmla="*/ 6687 w 13265"/>
                  <a:gd name="connsiteY4" fmla="*/ 9832 h 10000"/>
                  <a:gd name="connsiteX5" fmla="*/ 0 w 13265"/>
                  <a:gd name="connsiteY5" fmla="*/ 5084 h 10000"/>
                  <a:gd name="connsiteX6" fmla="*/ 6688 w 13265"/>
                  <a:gd name="connsiteY6" fmla="*/ 42 h 10000"/>
                  <a:gd name="connsiteX0" fmla="*/ 6688 w 13265"/>
                  <a:gd name="connsiteY0" fmla="*/ 42 h 9832"/>
                  <a:gd name="connsiteX1" fmla="*/ 13265 w 13265"/>
                  <a:gd name="connsiteY1" fmla="*/ 0 h 9832"/>
                  <a:gd name="connsiteX2" fmla="*/ 11598 w 13265"/>
                  <a:gd name="connsiteY2" fmla="*/ 5000 h 9832"/>
                  <a:gd name="connsiteX3" fmla="*/ 11387 w 13265"/>
                  <a:gd name="connsiteY3" fmla="*/ 9790 h 9832"/>
                  <a:gd name="connsiteX4" fmla="*/ 6687 w 13265"/>
                  <a:gd name="connsiteY4" fmla="*/ 9832 h 9832"/>
                  <a:gd name="connsiteX5" fmla="*/ 0 w 13265"/>
                  <a:gd name="connsiteY5" fmla="*/ 5084 h 9832"/>
                  <a:gd name="connsiteX6" fmla="*/ 6688 w 13265"/>
                  <a:gd name="connsiteY6" fmla="*/ 42 h 9832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692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10000"/>
                  <a:gd name="connsiteY0" fmla="*/ 43 h 10000"/>
                  <a:gd name="connsiteX1" fmla="*/ 10000 w 10000"/>
                  <a:gd name="connsiteY1" fmla="*/ 0 h 10000"/>
                  <a:gd name="connsiteX2" fmla="*/ 8743 w 10000"/>
                  <a:gd name="connsiteY2" fmla="*/ 5085 h 10000"/>
                  <a:gd name="connsiteX3" fmla="*/ 9784 w 10000"/>
                  <a:gd name="connsiteY3" fmla="*/ 10000 h 10000"/>
                  <a:gd name="connsiteX4" fmla="*/ 5041 w 10000"/>
                  <a:gd name="connsiteY4" fmla="*/ 10000 h 10000"/>
                  <a:gd name="connsiteX5" fmla="*/ 0 w 10000"/>
                  <a:gd name="connsiteY5" fmla="*/ 5171 h 10000"/>
                  <a:gd name="connsiteX6" fmla="*/ 5042 w 10000"/>
                  <a:gd name="connsiteY6" fmla="*/ 43 h 10000"/>
                  <a:gd name="connsiteX0" fmla="*/ 5042 w 9784"/>
                  <a:gd name="connsiteY0" fmla="*/ 0 h 9957"/>
                  <a:gd name="connsiteX1" fmla="*/ 9415 w 9784"/>
                  <a:gd name="connsiteY1" fmla="*/ 171 h 9957"/>
                  <a:gd name="connsiteX2" fmla="*/ 8743 w 9784"/>
                  <a:gd name="connsiteY2" fmla="*/ 5042 h 9957"/>
                  <a:gd name="connsiteX3" fmla="*/ 9784 w 9784"/>
                  <a:gd name="connsiteY3" fmla="*/ 9957 h 9957"/>
                  <a:gd name="connsiteX4" fmla="*/ 5041 w 9784"/>
                  <a:gd name="connsiteY4" fmla="*/ 9957 h 9957"/>
                  <a:gd name="connsiteX5" fmla="*/ 0 w 9784"/>
                  <a:gd name="connsiteY5" fmla="*/ 5128 h 9957"/>
                  <a:gd name="connsiteX6" fmla="*/ 5042 w 9784"/>
                  <a:gd name="connsiteY6" fmla="*/ 0 h 9957"/>
                  <a:gd name="connsiteX0" fmla="*/ 5153 w 10000"/>
                  <a:gd name="connsiteY0" fmla="*/ 0 h 10000"/>
                  <a:gd name="connsiteX1" fmla="*/ 9875 w 10000"/>
                  <a:gd name="connsiteY1" fmla="*/ 172 h 10000"/>
                  <a:gd name="connsiteX2" fmla="*/ 8936 w 10000"/>
                  <a:gd name="connsiteY2" fmla="*/ 5064 h 10000"/>
                  <a:gd name="connsiteX3" fmla="*/ 10000 w 10000"/>
                  <a:gd name="connsiteY3" fmla="*/ 10000 h 10000"/>
                  <a:gd name="connsiteX4" fmla="*/ 5152 w 10000"/>
                  <a:gd name="connsiteY4" fmla="*/ 10000 h 10000"/>
                  <a:gd name="connsiteX5" fmla="*/ 0 w 10000"/>
                  <a:gd name="connsiteY5" fmla="*/ 5150 h 10000"/>
                  <a:gd name="connsiteX6" fmla="*/ 5153 w 10000"/>
                  <a:gd name="connsiteY6" fmla="*/ 0 h 10000"/>
                  <a:gd name="connsiteX0" fmla="*/ 5153 w 10001"/>
                  <a:gd name="connsiteY0" fmla="*/ 0 h 10000"/>
                  <a:gd name="connsiteX1" fmla="*/ 10001 w 10001"/>
                  <a:gd name="connsiteY1" fmla="*/ 215 h 10000"/>
                  <a:gd name="connsiteX2" fmla="*/ 8936 w 10001"/>
                  <a:gd name="connsiteY2" fmla="*/ 5064 h 10000"/>
                  <a:gd name="connsiteX3" fmla="*/ 10000 w 10001"/>
                  <a:gd name="connsiteY3" fmla="*/ 10000 h 10000"/>
                  <a:gd name="connsiteX4" fmla="*/ 5152 w 10001"/>
                  <a:gd name="connsiteY4" fmla="*/ 10000 h 10000"/>
                  <a:gd name="connsiteX5" fmla="*/ 0 w 10001"/>
                  <a:gd name="connsiteY5" fmla="*/ 5150 h 10000"/>
                  <a:gd name="connsiteX6" fmla="*/ 5153 w 10001"/>
                  <a:gd name="connsiteY6" fmla="*/ 0 h 10000"/>
                  <a:gd name="connsiteX0" fmla="*/ 5184 w 10001"/>
                  <a:gd name="connsiteY0" fmla="*/ 43 h 9785"/>
                  <a:gd name="connsiteX1" fmla="*/ 10001 w 10001"/>
                  <a:gd name="connsiteY1" fmla="*/ 0 h 9785"/>
                  <a:gd name="connsiteX2" fmla="*/ 8936 w 10001"/>
                  <a:gd name="connsiteY2" fmla="*/ 4849 h 9785"/>
                  <a:gd name="connsiteX3" fmla="*/ 10000 w 10001"/>
                  <a:gd name="connsiteY3" fmla="*/ 9785 h 9785"/>
                  <a:gd name="connsiteX4" fmla="*/ 5152 w 10001"/>
                  <a:gd name="connsiteY4" fmla="*/ 9785 h 9785"/>
                  <a:gd name="connsiteX5" fmla="*/ 0 w 10001"/>
                  <a:gd name="connsiteY5" fmla="*/ 4935 h 9785"/>
                  <a:gd name="connsiteX6" fmla="*/ 5184 w 10001"/>
                  <a:gd name="connsiteY6" fmla="*/ 43 h 9785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51 w 10000"/>
                  <a:gd name="connsiteY4" fmla="*/ 10000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340 w 10000"/>
                  <a:gd name="connsiteY4" fmla="*/ 9956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5183 w 10000"/>
                  <a:gd name="connsiteY0" fmla="*/ 44 h 10000"/>
                  <a:gd name="connsiteX1" fmla="*/ 10000 w 10000"/>
                  <a:gd name="connsiteY1" fmla="*/ 0 h 10000"/>
                  <a:gd name="connsiteX2" fmla="*/ 8935 w 10000"/>
                  <a:gd name="connsiteY2" fmla="*/ 4956 h 10000"/>
                  <a:gd name="connsiteX3" fmla="*/ 9999 w 10000"/>
                  <a:gd name="connsiteY3" fmla="*/ 10000 h 10000"/>
                  <a:gd name="connsiteX4" fmla="*/ 5183 w 10000"/>
                  <a:gd name="connsiteY4" fmla="*/ 9912 h 10000"/>
                  <a:gd name="connsiteX5" fmla="*/ 0 w 10000"/>
                  <a:gd name="connsiteY5" fmla="*/ 5043 h 10000"/>
                  <a:gd name="connsiteX6" fmla="*/ 5183 w 10000"/>
                  <a:gd name="connsiteY6" fmla="*/ 44 h 10000"/>
                  <a:gd name="connsiteX0" fmla="*/ 603 w 5420"/>
                  <a:gd name="connsiteY0" fmla="*/ 44 h 10000"/>
                  <a:gd name="connsiteX1" fmla="*/ 5420 w 5420"/>
                  <a:gd name="connsiteY1" fmla="*/ 0 h 10000"/>
                  <a:gd name="connsiteX2" fmla="*/ 4355 w 5420"/>
                  <a:gd name="connsiteY2" fmla="*/ 4956 h 10000"/>
                  <a:gd name="connsiteX3" fmla="*/ 5419 w 5420"/>
                  <a:gd name="connsiteY3" fmla="*/ 10000 h 10000"/>
                  <a:gd name="connsiteX4" fmla="*/ 603 w 5420"/>
                  <a:gd name="connsiteY4" fmla="*/ 9912 h 10000"/>
                  <a:gd name="connsiteX5" fmla="*/ 603 w 5420"/>
                  <a:gd name="connsiteY5" fmla="*/ 44 h 10000"/>
                  <a:gd name="connsiteX0" fmla="*/ 1112 w 9999"/>
                  <a:gd name="connsiteY0" fmla="*/ 9912 h 11176"/>
                  <a:gd name="connsiteX1" fmla="*/ 1112 w 9999"/>
                  <a:gd name="connsiteY1" fmla="*/ 44 h 11176"/>
                  <a:gd name="connsiteX2" fmla="*/ 9999 w 9999"/>
                  <a:gd name="connsiteY2" fmla="*/ 0 h 11176"/>
                  <a:gd name="connsiteX3" fmla="*/ 8034 w 9999"/>
                  <a:gd name="connsiteY3" fmla="*/ 4956 h 11176"/>
                  <a:gd name="connsiteX4" fmla="*/ 9997 w 9999"/>
                  <a:gd name="connsiteY4" fmla="*/ 10000 h 11176"/>
                  <a:gd name="connsiteX5" fmla="*/ 2783 w 9999"/>
                  <a:gd name="connsiteY5" fmla="*/ 11176 h 11176"/>
                  <a:gd name="connsiteX0" fmla="*/ 1112 w 10000"/>
                  <a:gd name="connsiteY0" fmla="*/ 8869 h 8948"/>
                  <a:gd name="connsiteX1" fmla="*/ 1112 w 10000"/>
                  <a:gd name="connsiteY1" fmla="*/ 39 h 8948"/>
                  <a:gd name="connsiteX2" fmla="*/ 10000 w 10000"/>
                  <a:gd name="connsiteY2" fmla="*/ 0 h 8948"/>
                  <a:gd name="connsiteX3" fmla="*/ 8035 w 10000"/>
                  <a:gd name="connsiteY3" fmla="*/ 4435 h 8948"/>
                  <a:gd name="connsiteX4" fmla="*/ 9998 w 10000"/>
                  <a:gd name="connsiteY4" fmla="*/ 8948 h 8948"/>
                  <a:gd name="connsiteX0" fmla="*/ 0 w 8888"/>
                  <a:gd name="connsiteY0" fmla="*/ 44 h 10000"/>
                  <a:gd name="connsiteX1" fmla="*/ 8888 w 8888"/>
                  <a:gd name="connsiteY1" fmla="*/ 0 h 10000"/>
                  <a:gd name="connsiteX2" fmla="*/ 6923 w 8888"/>
                  <a:gd name="connsiteY2" fmla="*/ 4956 h 10000"/>
                  <a:gd name="connsiteX3" fmla="*/ 8886 w 8888"/>
                  <a:gd name="connsiteY3" fmla="*/ 10000 h 10000"/>
                  <a:gd name="connsiteX0" fmla="*/ 2211 w 2211"/>
                  <a:gd name="connsiteY0" fmla="*/ 0 h 10000"/>
                  <a:gd name="connsiteX1" fmla="*/ 0 w 2211"/>
                  <a:gd name="connsiteY1" fmla="*/ 4956 h 10000"/>
                  <a:gd name="connsiteX2" fmla="*/ 2209 w 2211"/>
                  <a:gd name="connsiteY2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11" h="10000">
                    <a:moveTo>
                      <a:pt x="2211" y="0"/>
                    </a:moveTo>
                    <a:cubicBezTo>
                      <a:pt x="739" y="0"/>
                      <a:pt x="0" y="3289"/>
                      <a:pt x="0" y="4956"/>
                    </a:cubicBezTo>
                    <a:cubicBezTo>
                      <a:pt x="0" y="6622"/>
                      <a:pt x="737" y="10000"/>
                      <a:pt x="2209" y="10000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26D288-8C7E-4BDF-9ABE-D6BCA5CCA457}"/>
              </a:ext>
            </a:extLst>
          </p:cNvPr>
          <p:cNvGrpSpPr/>
          <p:nvPr/>
        </p:nvGrpSpPr>
        <p:grpSpPr>
          <a:xfrm>
            <a:off x="900636" y="4209372"/>
            <a:ext cx="2225579" cy="584597"/>
            <a:chOff x="2763914" y="5435203"/>
            <a:chExt cx="2961881" cy="72431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8227BF-30E7-4D59-8275-F4CB50AA3974}"/>
                </a:ext>
              </a:extLst>
            </p:cNvPr>
            <p:cNvCxnSpPr/>
            <p:nvPr/>
          </p:nvCxnSpPr>
          <p:spPr>
            <a:xfrm>
              <a:off x="2763914" y="5984026"/>
              <a:ext cx="1326314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9CBB89-2C0F-4FB2-956A-703E19F554BD}"/>
                </a:ext>
              </a:extLst>
            </p:cNvPr>
            <p:cNvCxnSpPr/>
            <p:nvPr/>
          </p:nvCxnSpPr>
          <p:spPr>
            <a:xfrm>
              <a:off x="3266488" y="5620676"/>
              <a:ext cx="823740" cy="1"/>
            </a:xfrm>
            <a:prstGeom prst="line">
              <a:avLst/>
            </a:prstGeom>
            <a:ln w="28575">
              <a:solidFill>
                <a:schemeClr val="accent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D533724-00D8-4188-9512-4EA71D1FF568}"/>
                </a:ext>
              </a:extLst>
            </p:cNvPr>
            <p:cNvCxnSpPr/>
            <p:nvPr/>
          </p:nvCxnSpPr>
          <p:spPr>
            <a:xfrm>
              <a:off x="5010436" y="5800933"/>
              <a:ext cx="715359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Stored Data 71">
              <a:extLst>
                <a:ext uri="{FF2B5EF4-FFF2-40B4-BE49-F238E27FC236}">
                  <a16:creationId xmlns:a16="http://schemas.microsoft.com/office/drawing/2014/main" id="{C46A4C76-BD3C-44DB-9CEE-14936F9BC10F}"/>
                </a:ext>
              </a:extLst>
            </p:cNvPr>
            <p:cNvSpPr/>
            <p:nvPr/>
          </p:nvSpPr>
          <p:spPr>
            <a:xfrm rot="10800000">
              <a:off x="3997592" y="5435941"/>
              <a:ext cx="1009669" cy="723580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6" fmla="*/ 9841 w 10000"/>
                <a:gd name="connsiteY6" fmla="*/ 6220 h 10000"/>
                <a:gd name="connsiteX0" fmla="*/ 8935 w 10000"/>
                <a:gd name="connsiteY0" fmla="*/ 4956 h 10000"/>
                <a:gd name="connsiteX1" fmla="*/ 9999 w 10000"/>
                <a:gd name="connsiteY1" fmla="*/ 10000 h 10000"/>
                <a:gd name="connsiteX2" fmla="*/ 5183 w 10000"/>
                <a:gd name="connsiteY2" fmla="*/ 9912 h 10000"/>
                <a:gd name="connsiteX3" fmla="*/ 0 w 10000"/>
                <a:gd name="connsiteY3" fmla="*/ 5043 h 10000"/>
                <a:gd name="connsiteX4" fmla="*/ 5183 w 10000"/>
                <a:gd name="connsiteY4" fmla="*/ 44 h 10000"/>
                <a:gd name="connsiteX5" fmla="*/ 10000 w 10000"/>
                <a:gd name="connsiteY5" fmla="*/ 0 h 10000"/>
                <a:gd name="connsiteX0" fmla="*/ 9999 w 10000"/>
                <a:gd name="connsiteY0" fmla="*/ 10000 h 10000"/>
                <a:gd name="connsiteX1" fmla="*/ 5183 w 10000"/>
                <a:gd name="connsiteY1" fmla="*/ 9912 h 10000"/>
                <a:gd name="connsiteX2" fmla="*/ 0 w 10000"/>
                <a:gd name="connsiteY2" fmla="*/ 5043 h 10000"/>
                <a:gd name="connsiteX3" fmla="*/ 5183 w 10000"/>
                <a:gd name="connsiteY3" fmla="*/ 44 h 10000"/>
                <a:gd name="connsiteX4" fmla="*/ 1000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9999" y="10000"/>
                  </a:moveTo>
                  <a:lnTo>
                    <a:pt x="5183" y="9912"/>
                  </a:lnTo>
                  <a:cubicBezTo>
                    <a:pt x="3060" y="9824"/>
                    <a:pt x="0" y="6688"/>
                    <a:pt x="0" y="5043"/>
                  </a:cubicBezTo>
                  <a:cubicBezTo>
                    <a:pt x="0" y="3398"/>
                    <a:pt x="2965" y="220"/>
                    <a:pt x="5183" y="44"/>
                  </a:cubicBezTo>
                  <a:lnTo>
                    <a:pt x="10000" y="0"/>
                  </a:ln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Stored Data 71">
              <a:extLst>
                <a:ext uri="{FF2B5EF4-FFF2-40B4-BE49-F238E27FC236}">
                  <a16:creationId xmlns:a16="http://schemas.microsoft.com/office/drawing/2014/main" id="{ADC0FFE0-C7C4-4B41-8393-5C1CA375FBEE}"/>
                </a:ext>
              </a:extLst>
            </p:cNvPr>
            <p:cNvSpPr/>
            <p:nvPr/>
          </p:nvSpPr>
          <p:spPr>
            <a:xfrm rot="10800000">
              <a:off x="3990333" y="5435921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Stored Data 71">
              <a:extLst>
                <a:ext uri="{FF2B5EF4-FFF2-40B4-BE49-F238E27FC236}">
                  <a16:creationId xmlns:a16="http://schemas.microsoft.com/office/drawing/2014/main" id="{656310E1-194B-4283-AF6B-5AC15DF3A26C}"/>
                </a:ext>
              </a:extLst>
            </p:cNvPr>
            <p:cNvSpPr/>
            <p:nvPr/>
          </p:nvSpPr>
          <p:spPr>
            <a:xfrm rot="10800000">
              <a:off x="3911116" y="5435203"/>
              <a:ext cx="107530" cy="723601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4932 w 13265"/>
                <a:gd name="connsiteY0" fmla="*/ 0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4932 w 13265"/>
                <a:gd name="connsiteY4" fmla="*/ 10000 h 10000"/>
                <a:gd name="connsiteX5" fmla="*/ 0 w 13265"/>
                <a:gd name="connsiteY5" fmla="*/ 5084 h 10000"/>
                <a:gd name="connsiteX6" fmla="*/ 4932 w 13265"/>
                <a:gd name="connsiteY6" fmla="*/ 0 h 10000"/>
                <a:gd name="connsiteX0" fmla="*/ 5226 w 13559"/>
                <a:gd name="connsiteY0" fmla="*/ 0 h 10000"/>
                <a:gd name="connsiteX1" fmla="*/ 13559 w 13559"/>
                <a:gd name="connsiteY1" fmla="*/ 0 h 10000"/>
                <a:gd name="connsiteX2" fmla="*/ 11892 w 13559"/>
                <a:gd name="connsiteY2" fmla="*/ 5000 h 10000"/>
                <a:gd name="connsiteX3" fmla="*/ 13559 w 13559"/>
                <a:gd name="connsiteY3" fmla="*/ 10000 h 10000"/>
                <a:gd name="connsiteX4" fmla="*/ 5226 w 13559"/>
                <a:gd name="connsiteY4" fmla="*/ 10000 h 10000"/>
                <a:gd name="connsiteX5" fmla="*/ 294 w 13559"/>
                <a:gd name="connsiteY5" fmla="*/ 5084 h 10000"/>
                <a:gd name="connsiteX6" fmla="*/ 5226 w 13559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4933 w 13266"/>
                <a:gd name="connsiteY4" fmla="*/ 10000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4966 w 13299"/>
                <a:gd name="connsiteY0" fmla="*/ 0 h 10000"/>
                <a:gd name="connsiteX1" fmla="*/ 13299 w 13299"/>
                <a:gd name="connsiteY1" fmla="*/ 0 h 10000"/>
                <a:gd name="connsiteX2" fmla="*/ 11632 w 13299"/>
                <a:gd name="connsiteY2" fmla="*/ 5000 h 10000"/>
                <a:gd name="connsiteX3" fmla="*/ 13299 w 13299"/>
                <a:gd name="connsiteY3" fmla="*/ 10000 h 10000"/>
                <a:gd name="connsiteX4" fmla="*/ 7782 w 13299"/>
                <a:gd name="connsiteY4" fmla="*/ 10000 h 10000"/>
                <a:gd name="connsiteX5" fmla="*/ 34 w 13299"/>
                <a:gd name="connsiteY5" fmla="*/ 5084 h 10000"/>
                <a:gd name="connsiteX6" fmla="*/ 4966 w 13299"/>
                <a:gd name="connsiteY6" fmla="*/ 0 h 10000"/>
                <a:gd name="connsiteX0" fmla="*/ 4947 w 13280"/>
                <a:gd name="connsiteY0" fmla="*/ 0 h 10000"/>
                <a:gd name="connsiteX1" fmla="*/ 13280 w 13280"/>
                <a:gd name="connsiteY1" fmla="*/ 0 h 10000"/>
                <a:gd name="connsiteX2" fmla="*/ 11613 w 13280"/>
                <a:gd name="connsiteY2" fmla="*/ 5000 h 10000"/>
                <a:gd name="connsiteX3" fmla="*/ 13280 w 13280"/>
                <a:gd name="connsiteY3" fmla="*/ 10000 h 10000"/>
                <a:gd name="connsiteX4" fmla="*/ 6702 w 13280"/>
                <a:gd name="connsiteY4" fmla="*/ 9832 h 10000"/>
                <a:gd name="connsiteX5" fmla="*/ 15 w 13280"/>
                <a:gd name="connsiteY5" fmla="*/ 5084 h 10000"/>
                <a:gd name="connsiteX6" fmla="*/ 4947 w 13280"/>
                <a:gd name="connsiteY6" fmla="*/ 0 h 10000"/>
                <a:gd name="connsiteX0" fmla="*/ 4933 w 13266"/>
                <a:gd name="connsiteY0" fmla="*/ 0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4933 w 13266"/>
                <a:gd name="connsiteY6" fmla="*/ 0 h 10000"/>
                <a:gd name="connsiteX0" fmla="*/ 5711 w 13268"/>
                <a:gd name="connsiteY0" fmla="*/ 126 h 10000"/>
                <a:gd name="connsiteX1" fmla="*/ 13268 w 13268"/>
                <a:gd name="connsiteY1" fmla="*/ 0 h 10000"/>
                <a:gd name="connsiteX2" fmla="*/ 11601 w 13268"/>
                <a:gd name="connsiteY2" fmla="*/ 5000 h 10000"/>
                <a:gd name="connsiteX3" fmla="*/ 13268 w 13268"/>
                <a:gd name="connsiteY3" fmla="*/ 10000 h 10000"/>
                <a:gd name="connsiteX4" fmla="*/ 6690 w 13268"/>
                <a:gd name="connsiteY4" fmla="*/ 9832 h 10000"/>
                <a:gd name="connsiteX5" fmla="*/ 3 w 13268"/>
                <a:gd name="connsiteY5" fmla="*/ 5084 h 10000"/>
                <a:gd name="connsiteX6" fmla="*/ 5711 w 13268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5709 w 13266"/>
                <a:gd name="connsiteY0" fmla="*/ 126 h 10000"/>
                <a:gd name="connsiteX1" fmla="*/ 13266 w 13266"/>
                <a:gd name="connsiteY1" fmla="*/ 0 h 10000"/>
                <a:gd name="connsiteX2" fmla="*/ 11599 w 13266"/>
                <a:gd name="connsiteY2" fmla="*/ 5000 h 10000"/>
                <a:gd name="connsiteX3" fmla="*/ 13266 w 13266"/>
                <a:gd name="connsiteY3" fmla="*/ 10000 h 10000"/>
                <a:gd name="connsiteX4" fmla="*/ 6688 w 13266"/>
                <a:gd name="connsiteY4" fmla="*/ 9832 h 10000"/>
                <a:gd name="connsiteX5" fmla="*/ 1 w 13266"/>
                <a:gd name="connsiteY5" fmla="*/ 5084 h 10000"/>
                <a:gd name="connsiteX6" fmla="*/ 5709 w 13266"/>
                <a:gd name="connsiteY6" fmla="*/ 126 h 10000"/>
                <a:gd name="connsiteX0" fmla="*/ 6688 w 13265"/>
                <a:gd name="connsiteY0" fmla="*/ 42 h 10000"/>
                <a:gd name="connsiteX1" fmla="*/ 13265 w 13265"/>
                <a:gd name="connsiteY1" fmla="*/ 0 h 10000"/>
                <a:gd name="connsiteX2" fmla="*/ 11598 w 13265"/>
                <a:gd name="connsiteY2" fmla="*/ 5000 h 10000"/>
                <a:gd name="connsiteX3" fmla="*/ 13265 w 13265"/>
                <a:gd name="connsiteY3" fmla="*/ 10000 h 10000"/>
                <a:gd name="connsiteX4" fmla="*/ 6687 w 13265"/>
                <a:gd name="connsiteY4" fmla="*/ 9832 h 10000"/>
                <a:gd name="connsiteX5" fmla="*/ 0 w 13265"/>
                <a:gd name="connsiteY5" fmla="*/ 5084 h 10000"/>
                <a:gd name="connsiteX6" fmla="*/ 6688 w 13265"/>
                <a:gd name="connsiteY6" fmla="*/ 42 h 10000"/>
                <a:gd name="connsiteX0" fmla="*/ 6688 w 13265"/>
                <a:gd name="connsiteY0" fmla="*/ 42 h 9832"/>
                <a:gd name="connsiteX1" fmla="*/ 13265 w 13265"/>
                <a:gd name="connsiteY1" fmla="*/ 0 h 9832"/>
                <a:gd name="connsiteX2" fmla="*/ 11598 w 13265"/>
                <a:gd name="connsiteY2" fmla="*/ 5000 h 9832"/>
                <a:gd name="connsiteX3" fmla="*/ 11387 w 13265"/>
                <a:gd name="connsiteY3" fmla="*/ 9790 h 9832"/>
                <a:gd name="connsiteX4" fmla="*/ 6687 w 13265"/>
                <a:gd name="connsiteY4" fmla="*/ 9832 h 9832"/>
                <a:gd name="connsiteX5" fmla="*/ 0 w 13265"/>
                <a:gd name="connsiteY5" fmla="*/ 5084 h 9832"/>
                <a:gd name="connsiteX6" fmla="*/ 6688 w 13265"/>
                <a:gd name="connsiteY6" fmla="*/ 42 h 9832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692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10000"/>
                <a:gd name="connsiteY0" fmla="*/ 43 h 10000"/>
                <a:gd name="connsiteX1" fmla="*/ 10000 w 10000"/>
                <a:gd name="connsiteY1" fmla="*/ 0 h 10000"/>
                <a:gd name="connsiteX2" fmla="*/ 8743 w 10000"/>
                <a:gd name="connsiteY2" fmla="*/ 5085 h 10000"/>
                <a:gd name="connsiteX3" fmla="*/ 9784 w 10000"/>
                <a:gd name="connsiteY3" fmla="*/ 10000 h 10000"/>
                <a:gd name="connsiteX4" fmla="*/ 5041 w 10000"/>
                <a:gd name="connsiteY4" fmla="*/ 10000 h 10000"/>
                <a:gd name="connsiteX5" fmla="*/ 0 w 10000"/>
                <a:gd name="connsiteY5" fmla="*/ 5171 h 10000"/>
                <a:gd name="connsiteX6" fmla="*/ 5042 w 10000"/>
                <a:gd name="connsiteY6" fmla="*/ 43 h 10000"/>
                <a:gd name="connsiteX0" fmla="*/ 5042 w 9784"/>
                <a:gd name="connsiteY0" fmla="*/ 0 h 9957"/>
                <a:gd name="connsiteX1" fmla="*/ 9415 w 9784"/>
                <a:gd name="connsiteY1" fmla="*/ 171 h 9957"/>
                <a:gd name="connsiteX2" fmla="*/ 8743 w 9784"/>
                <a:gd name="connsiteY2" fmla="*/ 5042 h 9957"/>
                <a:gd name="connsiteX3" fmla="*/ 9784 w 9784"/>
                <a:gd name="connsiteY3" fmla="*/ 9957 h 9957"/>
                <a:gd name="connsiteX4" fmla="*/ 5041 w 9784"/>
                <a:gd name="connsiteY4" fmla="*/ 9957 h 9957"/>
                <a:gd name="connsiteX5" fmla="*/ 0 w 9784"/>
                <a:gd name="connsiteY5" fmla="*/ 5128 h 9957"/>
                <a:gd name="connsiteX6" fmla="*/ 5042 w 9784"/>
                <a:gd name="connsiteY6" fmla="*/ 0 h 9957"/>
                <a:gd name="connsiteX0" fmla="*/ 5153 w 10000"/>
                <a:gd name="connsiteY0" fmla="*/ 0 h 10000"/>
                <a:gd name="connsiteX1" fmla="*/ 9875 w 10000"/>
                <a:gd name="connsiteY1" fmla="*/ 172 h 10000"/>
                <a:gd name="connsiteX2" fmla="*/ 8936 w 10000"/>
                <a:gd name="connsiteY2" fmla="*/ 5064 h 10000"/>
                <a:gd name="connsiteX3" fmla="*/ 10000 w 10000"/>
                <a:gd name="connsiteY3" fmla="*/ 10000 h 10000"/>
                <a:gd name="connsiteX4" fmla="*/ 5152 w 10000"/>
                <a:gd name="connsiteY4" fmla="*/ 10000 h 10000"/>
                <a:gd name="connsiteX5" fmla="*/ 0 w 10000"/>
                <a:gd name="connsiteY5" fmla="*/ 5150 h 10000"/>
                <a:gd name="connsiteX6" fmla="*/ 5153 w 10000"/>
                <a:gd name="connsiteY6" fmla="*/ 0 h 10000"/>
                <a:gd name="connsiteX0" fmla="*/ 5153 w 10001"/>
                <a:gd name="connsiteY0" fmla="*/ 0 h 10000"/>
                <a:gd name="connsiteX1" fmla="*/ 10001 w 10001"/>
                <a:gd name="connsiteY1" fmla="*/ 215 h 10000"/>
                <a:gd name="connsiteX2" fmla="*/ 8936 w 10001"/>
                <a:gd name="connsiteY2" fmla="*/ 5064 h 10000"/>
                <a:gd name="connsiteX3" fmla="*/ 10000 w 10001"/>
                <a:gd name="connsiteY3" fmla="*/ 10000 h 10000"/>
                <a:gd name="connsiteX4" fmla="*/ 5152 w 10001"/>
                <a:gd name="connsiteY4" fmla="*/ 10000 h 10000"/>
                <a:gd name="connsiteX5" fmla="*/ 0 w 10001"/>
                <a:gd name="connsiteY5" fmla="*/ 5150 h 10000"/>
                <a:gd name="connsiteX6" fmla="*/ 5153 w 10001"/>
                <a:gd name="connsiteY6" fmla="*/ 0 h 10000"/>
                <a:gd name="connsiteX0" fmla="*/ 5184 w 10001"/>
                <a:gd name="connsiteY0" fmla="*/ 43 h 9785"/>
                <a:gd name="connsiteX1" fmla="*/ 10001 w 10001"/>
                <a:gd name="connsiteY1" fmla="*/ 0 h 9785"/>
                <a:gd name="connsiteX2" fmla="*/ 8936 w 10001"/>
                <a:gd name="connsiteY2" fmla="*/ 4849 h 9785"/>
                <a:gd name="connsiteX3" fmla="*/ 10000 w 10001"/>
                <a:gd name="connsiteY3" fmla="*/ 9785 h 9785"/>
                <a:gd name="connsiteX4" fmla="*/ 5152 w 10001"/>
                <a:gd name="connsiteY4" fmla="*/ 9785 h 9785"/>
                <a:gd name="connsiteX5" fmla="*/ 0 w 10001"/>
                <a:gd name="connsiteY5" fmla="*/ 4935 h 9785"/>
                <a:gd name="connsiteX6" fmla="*/ 5184 w 10001"/>
                <a:gd name="connsiteY6" fmla="*/ 43 h 9785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51 w 10000"/>
                <a:gd name="connsiteY4" fmla="*/ 10000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340 w 10000"/>
                <a:gd name="connsiteY4" fmla="*/ 9956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5183 w 10000"/>
                <a:gd name="connsiteY0" fmla="*/ 44 h 10000"/>
                <a:gd name="connsiteX1" fmla="*/ 10000 w 10000"/>
                <a:gd name="connsiteY1" fmla="*/ 0 h 10000"/>
                <a:gd name="connsiteX2" fmla="*/ 8935 w 10000"/>
                <a:gd name="connsiteY2" fmla="*/ 4956 h 10000"/>
                <a:gd name="connsiteX3" fmla="*/ 9999 w 10000"/>
                <a:gd name="connsiteY3" fmla="*/ 10000 h 10000"/>
                <a:gd name="connsiteX4" fmla="*/ 5183 w 10000"/>
                <a:gd name="connsiteY4" fmla="*/ 9912 h 10000"/>
                <a:gd name="connsiteX5" fmla="*/ 0 w 10000"/>
                <a:gd name="connsiteY5" fmla="*/ 5043 h 10000"/>
                <a:gd name="connsiteX6" fmla="*/ 5183 w 10000"/>
                <a:gd name="connsiteY6" fmla="*/ 44 h 10000"/>
                <a:gd name="connsiteX0" fmla="*/ 603 w 5420"/>
                <a:gd name="connsiteY0" fmla="*/ 44 h 10000"/>
                <a:gd name="connsiteX1" fmla="*/ 5420 w 5420"/>
                <a:gd name="connsiteY1" fmla="*/ 0 h 10000"/>
                <a:gd name="connsiteX2" fmla="*/ 4355 w 5420"/>
                <a:gd name="connsiteY2" fmla="*/ 4956 h 10000"/>
                <a:gd name="connsiteX3" fmla="*/ 5419 w 5420"/>
                <a:gd name="connsiteY3" fmla="*/ 10000 h 10000"/>
                <a:gd name="connsiteX4" fmla="*/ 603 w 5420"/>
                <a:gd name="connsiteY4" fmla="*/ 9912 h 10000"/>
                <a:gd name="connsiteX5" fmla="*/ 603 w 5420"/>
                <a:gd name="connsiteY5" fmla="*/ 44 h 10000"/>
                <a:gd name="connsiteX0" fmla="*/ 1112 w 9999"/>
                <a:gd name="connsiteY0" fmla="*/ 9912 h 11176"/>
                <a:gd name="connsiteX1" fmla="*/ 1112 w 9999"/>
                <a:gd name="connsiteY1" fmla="*/ 44 h 11176"/>
                <a:gd name="connsiteX2" fmla="*/ 9999 w 9999"/>
                <a:gd name="connsiteY2" fmla="*/ 0 h 11176"/>
                <a:gd name="connsiteX3" fmla="*/ 8034 w 9999"/>
                <a:gd name="connsiteY3" fmla="*/ 4956 h 11176"/>
                <a:gd name="connsiteX4" fmla="*/ 9997 w 9999"/>
                <a:gd name="connsiteY4" fmla="*/ 10000 h 11176"/>
                <a:gd name="connsiteX5" fmla="*/ 2783 w 9999"/>
                <a:gd name="connsiteY5" fmla="*/ 11176 h 11176"/>
                <a:gd name="connsiteX0" fmla="*/ 1112 w 10000"/>
                <a:gd name="connsiteY0" fmla="*/ 8869 h 8948"/>
                <a:gd name="connsiteX1" fmla="*/ 1112 w 10000"/>
                <a:gd name="connsiteY1" fmla="*/ 39 h 8948"/>
                <a:gd name="connsiteX2" fmla="*/ 10000 w 10000"/>
                <a:gd name="connsiteY2" fmla="*/ 0 h 8948"/>
                <a:gd name="connsiteX3" fmla="*/ 8035 w 10000"/>
                <a:gd name="connsiteY3" fmla="*/ 4435 h 8948"/>
                <a:gd name="connsiteX4" fmla="*/ 9998 w 10000"/>
                <a:gd name="connsiteY4" fmla="*/ 8948 h 8948"/>
                <a:gd name="connsiteX0" fmla="*/ 0 w 8888"/>
                <a:gd name="connsiteY0" fmla="*/ 44 h 10000"/>
                <a:gd name="connsiteX1" fmla="*/ 8888 w 8888"/>
                <a:gd name="connsiteY1" fmla="*/ 0 h 10000"/>
                <a:gd name="connsiteX2" fmla="*/ 6923 w 8888"/>
                <a:gd name="connsiteY2" fmla="*/ 4956 h 10000"/>
                <a:gd name="connsiteX3" fmla="*/ 8886 w 8888"/>
                <a:gd name="connsiteY3" fmla="*/ 10000 h 10000"/>
                <a:gd name="connsiteX0" fmla="*/ 2211 w 2211"/>
                <a:gd name="connsiteY0" fmla="*/ 0 h 10000"/>
                <a:gd name="connsiteX1" fmla="*/ 0 w 2211"/>
                <a:gd name="connsiteY1" fmla="*/ 4956 h 10000"/>
                <a:gd name="connsiteX2" fmla="*/ 2209 w 2211"/>
                <a:gd name="connsiteY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1" h="10000">
                  <a:moveTo>
                    <a:pt x="2211" y="0"/>
                  </a:moveTo>
                  <a:cubicBezTo>
                    <a:pt x="739" y="0"/>
                    <a:pt x="0" y="3289"/>
                    <a:pt x="0" y="4956"/>
                  </a:cubicBezTo>
                  <a:cubicBezTo>
                    <a:pt x="0" y="6622"/>
                    <a:pt x="737" y="10000"/>
                    <a:pt x="2209" y="10000"/>
                  </a:cubicBezTo>
                </a:path>
              </a:pathLst>
            </a:custGeom>
            <a:noFill/>
            <a:ln w="28575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5CB4ED-5637-4419-82A5-EE425D60E677}"/>
              </a:ext>
            </a:extLst>
          </p:cNvPr>
          <p:cNvCxnSpPr/>
          <p:nvPr/>
        </p:nvCxnSpPr>
        <p:spPr>
          <a:xfrm flipV="1">
            <a:off x="1283134" y="2674657"/>
            <a:ext cx="1" cy="2591257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5B362C9-5B49-4AF6-B833-90E71F46A49B}"/>
              </a:ext>
            </a:extLst>
          </p:cNvPr>
          <p:cNvCxnSpPr/>
          <p:nvPr/>
        </p:nvCxnSpPr>
        <p:spPr>
          <a:xfrm flipV="1">
            <a:off x="900635" y="2963922"/>
            <a:ext cx="0" cy="1688403"/>
          </a:xfrm>
          <a:prstGeom prst="line">
            <a:avLst/>
          </a:prstGeom>
          <a:ln w="28575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B9E3825-FB2E-4358-928B-BCC5DD766826}"/>
              </a:ext>
            </a:extLst>
          </p:cNvPr>
          <p:cNvCxnSpPr/>
          <p:nvPr/>
        </p:nvCxnSpPr>
        <p:spPr>
          <a:xfrm>
            <a:off x="1905029" y="1674438"/>
            <a:ext cx="1204573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6B26F3E-C134-4F13-AC79-F096E5464CBC}"/>
              </a:ext>
            </a:extLst>
          </p:cNvPr>
          <p:cNvCxnSpPr/>
          <p:nvPr/>
        </p:nvCxnSpPr>
        <p:spPr>
          <a:xfrm>
            <a:off x="1917262" y="2026091"/>
            <a:ext cx="1204573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7FC7D15-8299-4164-81C0-CDA318C3DBAC}"/>
              </a:ext>
            </a:extLst>
          </p:cNvPr>
          <p:cNvSpPr txBox="1"/>
          <p:nvPr/>
        </p:nvSpPr>
        <p:spPr>
          <a:xfrm>
            <a:off x="187435" y="241811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80DA3D-52E3-4057-8866-A4C15C7ABC3B}"/>
              </a:ext>
            </a:extLst>
          </p:cNvPr>
          <p:cNvSpPr txBox="1"/>
          <p:nvPr/>
        </p:nvSpPr>
        <p:spPr>
          <a:xfrm>
            <a:off x="187435" y="2763866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1BD815-DEC7-40AD-A523-C97809DDB35B}"/>
              </a:ext>
            </a:extLst>
          </p:cNvPr>
          <p:cNvSpPr txBox="1"/>
          <p:nvPr/>
        </p:nvSpPr>
        <p:spPr>
          <a:xfrm>
            <a:off x="1511382" y="1456092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1AA98D-8814-4AFC-933D-97C48BEC068A}"/>
              </a:ext>
            </a:extLst>
          </p:cNvPr>
          <p:cNvSpPr txBox="1"/>
          <p:nvPr/>
        </p:nvSpPr>
        <p:spPr>
          <a:xfrm>
            <a:off x="1516556" y="1822366"/>
            <a:ext cx="405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F3D27D-0693-4F3B-A031-88BC448A4109}"/>
              </a:ext>
            </a:extLst>
          </p:cNvPr>
          <p:cNvCxnSpPr/>
          <p:nvPr/>
        </p:nvCxnSpPr>
        <p:spPr>
          <a:xfrm>
            <a:off x="5225401" y="3538199"/>
            <a:ext cx="60963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109DB59-ED7E-4F9F-938E-6324BB2D089C}"/>
              </a:ext>
            </a:extLst>
          </p:cNvPr>
          <p:cNvSpPr txBox="1"/>
          <p:nvPr/>
        </p:nvSpPr>
        <p:spPr>
          <a:xfrm>
            <a:off x="5835038" y="3361112"/>
            <a:ext cx="380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  <a:r>
              <a:rPr lang="en-US" sz="2000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sz="20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8993C75F-053B-4C84-8207-4CBF8D5237D1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824907" y="1836326"/>
              <a:ext cx="5072231" cy="2796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226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97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Operation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∨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⨁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XOR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8993C75F-053B-4C84-8207-4CBF8D5237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12634570"/>
                  </p:ext>
                </p:extLst>
              </p:nvPr>
            </p:nvGraphicFramePr>
            <p:xfrm>
              <a:off x="6824907" y="1836326"/>
              <a:ext cx="5072231" cy="27961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74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65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2264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975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S</a:t>
                          </a:r>
                          <a:r>
                            <a:rPr lang="en-US" sz="2400" baseline="-25000" dirty="0">
                              <a:solidFill>
                                <a:sysClr val="windowText" lastClr="000000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ysClr val="windowText" lastClr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Output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ysClr val="windowText" lastClr="000000"/>
                              </a:solidFill>
                            </a:rPr>
                            <a:t>Operation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101087" r="-117314" b="-316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AND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203297" r="-117314" b="-219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300000" r="-117314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XOR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5592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aseline="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8092" t="-400000" r="-117314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Complement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77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063D2-EDA9-48AE-90BE-3612F8CE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D9E49-1041-4038-9A36-24664F7FE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57443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Selective Set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selective-set</a:t>
            </a:r>
            <a:r>
              <a:rPr lang="en-US" dirty="0"/>
              <a:t> operation sets to 1 the bits in register A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algn="just"/>
            <a:r>
              <a:rPr lang="en-US" dirty="0"/>
              <a:t>The OR microoperation can be used to selectively set bits of a register.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12DCB-EB78-4CD7-9C3E-B88E19D21E88}"/>
              </a:ext>
            </a:extLst>
          </p:cNvPr>
          <p:cNvSpPr txBox="1"/>
          <p:nvPr/>
        </p:nvSpPr>
        <p:spPr>
          <a:xfrm>
            <a:off x="3953127" y="36099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355-EE93-4BF6-BD81-794E8CC08713}"/>
              </a:ext>
            </a:extLst>
          </p:cNvPr>
          <p:cNvSpPr txBox="1"/>
          <p:nvPr/>
        </p:nvSpPr>
        <p:spPr>
          <a:xfrm>
            <a:off x="4479955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1AB799-9CFB-4072-A905-FF1DFE04F717}"/>
              </a:ext>
            </a:extLst>
          </p:cNvPr>
          <p:cNvSpPr txBox="1"/>
          <p:nvPr/>
        </p:nvSpPr>
        <p:spPr>
          <a:xfrm>
            <a:off x="5006783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499A6-63BA-407D-9DEB-89F75EFB3442}"/>
              </a:ext>
            </a:extLst>
          </p:cNvPr>
          <p:cNvSpPr txBox="1"/>
          <p:nvPr/>
        </p:nvSpPr>
        <p:spPr>
          <a:xfrm>
            <a:off x="5533611" y="36099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D7B82-0837-4A5A-A0F1-501A05CEF446}"/>
              </a:ext>
            </a:extLst>
          </p:cNvPr>
          <p:cNvSpPr txBox="1"/>
          <p:nvPr/>
        </p:nvSpPr>
        <p:spPr>
          <a:xfrm>
            <a:off x="3953127" y="435954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7E074-9ADE-4A9D-8260-8BB4DDC79063}"/>
              </a:ext>
            </a:extLst>
          </p:cNvPr>
          <p:cNvSpPr txBox="1"/>
          <p:nvPr/>
        </p:nvSpPr>
        <p:spPr>
          <a:xfrm>
            <a:off x="4479955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50167-2CA4-4C8B-8DD5-4BB752341451}"/>
              </a:ext>
            </a:extLst>
          </p:cNvPr>
          <p:cNvSpPr txBox="1"/>
          <p:nvPr/>
        </p:nvSpPr>
        <p:spPr>
          <a:xfrm>
            <a:off x="5006783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52B052-4029-4CF0-9E43-AC93089ADA66}"/>
              </a:ext>
            </a:extLst>
          </p:cNvPr>
          <p:cNvSpPr txBox="1"/>
          <p:nvPr/>
        </p:nvSpPr>
        <p:spPr>
          <a:xfrm>
            <a:off x="5533611" y="43595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36EBD6-EF32-47AD-A028-E41218F0CE09}"/>
              </a:ext>
            </a:extLst>
          </p:cNvPr>
          <p:cNvSpPr txBox="1"/>
          <p:nvPr/>
        </p:nvSpPr>
        <p:spPr>
          <a:xfrm>
            <a:off x="3953127" y="51091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559307-F175-499D-ACD4-C2EBFC019182}"/>
              </a:ext>
            </a:extLst>
          </p:cNvPr>
          <p:cNvSpPr txBox="1"/>
          <p:nvPr/>
        </p:nvSpPr>
        <p:spPr>
          <a:xfrm>
            <a:off x="4479955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65344-5A4C-4F2C-8B19-AAC917368000}"/>
              </a:ext>
            </a:extLst>
          </p:cNvPr>
          <p:cNvSpPr txBox="1"/>
          <p:nvPr/>
        </p:nvSpPr>
        <p:spPr>
          <a:xfrm>
            <a:off x="5006783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4FE25-387F-40BA-B16E-FF1E5ABB82A2}"/>
              </a:ext>
            </a:extLst>
          </p:cNvPr>
          <p:cNvSpPr txBox="1"/>
          <p:nvPr/>
        </p:nvSpPr>
        <p:spPr>
          <a:xfrm>
            <a:off x="5533611" y="510912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FCE054-E239-4813-A4AA-BDEBA6F68837}"/>
              </a:ext>
            </a:extLst>
          </p:cNvPr>
          <p:cNvCxnSpPr/>
          <p:nvPr/>
        </p:nvCxnSpPr>
        <p:spPr>
          <a:xfrm>
            <a:off x="3859289" y="5036678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664243-4746-470A-9D6F-C7F4B5477653}"/>
              </a:ext>
            </a:extLst>
          </p:cNvPr>
          <p:cNvSpPr txBox="1"/>
          <p:nvPr/>
        </p:nvSpPr>
        <p:spPr>
          <a:xfrm>
            <a:off x="6689034" y="367151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B068F7-08FC-4153-8CFC-5E1F6A83A0D1}"/>
              </a:ext>
            </a:extLst>
          </p:cNvPr>
          <p:cNvSpPr txBox="1"/>
          <p:nvPr/>
        </p:nvSpPr>
        <p:spPr>
          <a:xfrm>
            <a:off x="6689034" y="517291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BF1EC-32D5-4CA0-8A1C-F27D4D7A944F}"/>
              </a:ext>
            </a:extLst>
          </p:cNvPr>
          <p:cNvSpPr txBox="1"/>
          <p:nvPr/>
        </p:nvSpPr>
        <p:spPr>
          <a:xfrm>
            <a:off x="6689034" y="442221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</p:spTree>
    <p:extLst>
      <p:ext uri="{BB962C8B-B14F-4D97-AF65-F5344CB8AC3E}">
        <p14:creationId xmlns:p14="http://schemas.microsoft.com/office/powerpoint/2010/main" val="243256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 uiExpan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B0CD-66A3-4D81-8236-659E0FE9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456C-A986-4945-B8E2-947E7F852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317078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dirty="0">
                <a:solidFill>
                  <a:schemeClr val="tx2"/>
                </a:solidFill>
              </a:rPr>
              <a:t>Selective Complement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selective-complement</a:t>
            </a:r>
            <a:r>
              <a:rPr lang="en-US" dirty="0"/>
              <a:t> operation complements bits in register A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algn="just"/>
            <a:r>
              <a:rPr lang="en-US" dirty="0"/>
              <a:t>The exclusive - OR microoperation can be used to selectively set bits of a register.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A77B97-63F2-4035-B7AF-DDA22734B5EB}"/>
              </a:ext>
            </a:extLst>
          </p:cNvPr>
          <p:cNvSpPr txBox="1"/>
          <p:nvPr/>
        </p:nvSpPr>
        <p:spPr>
          <a:xfrm>
            <a:off x="3953127" y="36774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11226-FCA7-453F-99FB-84F69ED2E6B8}"/>
              </a:ext>
            </a:extLst>
          </p:cNvPr>
          <p:cNvSpPr txBox="1"/>
          <p:nvPr/>
        </p:nvSpPr>
        <p:spPr>
          <a:xfrm>
            <a:off x="4479955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7E7D3E-39D8-4047-A264-176A05FB8A84}"/>
              </a:ext>
            </a:extLst>
          </p:cNvPr>
          <p:cNvSpPr txBox="1"/>
          <p:nvPr/>
        </p:nvSpPr>
        <p:spPr>
          <a:xfrm>
            <a:off x="5006783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99D25-0C6A-4A08-95DD-E79713C5F1A6}"/>
              </a:ext>
            </a:extLst>
          </p:cNvPr>
          <p:cNvSpPr txBox="1"/>
          <p:nvPr/>
        </p:nvSpPr>
        <p:spPr>
          <a:xfrm>
            <a:off x="5533611" y="36774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8CAAB9-7BA4-414D-B541-312E8CDE352F}"/>
              </a:ext>
            </a:extLst>
          </p:cNvPr>
          <p:cNvSpPr txBox="1"/>
          <p:nvPr/>
        </p:nvSpPr>
        <p:spPr>
          <a:xfrm>
            <a:off x="3953127" y="442706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2E9FB-9AC9-4D10-8837-1AEFC16E69F1}"/>
              </a:ext>
            </a:extLst>
          </p:cNvPr>
          <p:cNvSpPr txBox="1"/>
          <p:nvPr/>
        </p:nvSpPr>
        <p:spPr>
          <a:xfrm>
            <a:off x="4479955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6B8AEC-B97A-451F-B821-475FE5139F56}"/>
              </a:ext>
            </a:extLst>
          </p:cNvPr>
          <p:cNvSpPr txBox="1"/>
          <p:nvPr/>
        </p:nvSpPr>
        <p:spPr>
          <a:xfrm>
            <a:off x="5006783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92F917-F8AF-4743-AA5B-9B5D785BE095}"/>
              </a:ext>
            </a:extLst>
          </p:cNvPr>
          <p:cNvSpPr txBox="1"/>
          <p:nvPr/>
        </p:nvSpPr>
        <p:spPr>
          <a:xfrm>
            <a:off x="5533611" y="44270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4C187-9D33-4053-97D1-0AB40E85F4F8}"/>
              </a:ext>
            </a:extLst>
          </p:cNvPr>
          <p:cNvSpPr txBox="1"/>
          <p:nvPr/>
        </p:nvSpPr>
        <p:spPr>
          <a:xfrm>
            <a:off x="3953127" y="517664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254D13-6857-4F01-8F29-3B38386432C9}"/>
              </a:ext>
            </a:extLst>
          </p:cNvPr>
          <p:cNvSpPr txBox="1"/>
          <p:nvPr/>
        </p:nvSpPr>
        <p:spPr>
          <a:xfrm>
            <a:off x="4479955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D60D1E-E5BF-471D-88C8-A1F550383F4E}"/>
              </a:ext>
            </a:extLst>
          </p:cNvPr>
          <p:cNvSpPr txBox="1"/>
          <p:nvPr/>
        </p:nvSpPr>
        <p:spPr>
          <a:xfrm>
            <a:off x="5006783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343331-A155-4D28-9DE2-C532ACA89A78}"/>
              </a:ext>
            </a:extLst>
          </p:cNvPr>
          <p:cNvSpPr txBox="1"/>
          <p:nvPr/>
        </p:nvSpPr>
        <p:spPr>
          <a:xfrm>
            <a:off x="5533611" y="51766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2604C59-0F00-482D-BC37-4629538CF653}"/>
              </a:ext>
            </a:extLst>
          </p:cNvPr>
          <p:cNvCxnSpPr/>
          <p:nvPr/>
        </p:nvCxnSpPr>
        <p:spPr>
          <a:xfrm>
            <a:off x="3859289" y="5104199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66C981-53CB-4944-ABB0-EEEBADFBCF46}"/>
              </a:ext>
            </a:extLst>
          </p:cNvPr>
          <p:cNvSpPr txBox="1"/>
          <p:nvPr/>
        </p:nvSpPr>
        <p:spPr>
          <a:xfrm>
            <a:off x="6689034" y="3739032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F89B74-1451-4B48-85E7-3BAD325F97B5}"/>
              </a:ext>
            </a:extLst>
          </p:cNvPr>
          <p:cNvSpPr txBox="1"/>
          <p:nvPr/>
        </p:nvSpPr>
        <p:spPr>
          <a:xfrm>
            <a:off x="6689034" y="4488617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103DF-E95C-460C-838D-1CCC3AE492CB}"/>
              </a:ext>
            </a:extLst>
          </p:cNvPr>
          <p:cNvSpPr txBox="1"/>
          <p:nvPr/>
        </p:nvSpPr>
        <p:spPr>
          <a:xfrm>
            <a:off x="6689034" y="524043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324445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5" grpId="0" uiExpand="1"/>
      <p:bldP spid="6" grpId="0" uiExpand="1"/>
      <p:bldP spid="7" grpId="0" uiExpand="1"/>
      <p:bldP spid="8" grpId="0" uiExpand="1"/>
      <p:bldP spid="9" grpId="0" uiExpand="1"/>
      <p:bldP spid="10" grpId="0" uiExpand="1"/>
      <p:bldP spid="11" grpId="0" uiExpand="1"/>
      <p:bldP spid="12" grpId="0" uiExpand="1"/>
      <p:bldP spid="13" grpId="0" uiExpand="1"/>
      <p:bldP spid="14" grpId="0" uiExpand="1"/>
      <p:bldP spid="15" grpId="0" uiExpand="1"/>
      <p:bldP spid="17" grpId="0" uiExpand="1"/>
      <p:bldP spid="18" grpId="0" uiExpand="1"/>
      <p:bldP spid="19" grpId="0" uiExpan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DCC8-E5D6-40E3-861B-95A3ED840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95532-EEB3-49E3-A224-247C92ECC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297199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dirty="0">
                <a:solidFill>
                  <a:schemeClr val="tx2"/>
                </a:solidFill>
              </a:rPr>
              <a:t>Selective Clear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selective-clear</a:t>
            </a:r>
            <a:r>
              <a:rPr lang="en-US" dirty="0"/>
              <a:t> operation clears to 0 the bits in register A only where there are corresponding 1's in register B.</a:t>
            </a:r>
          </a:p>
          <a:p>
            <a:pPr algn="just"/>
            <a:r>
              <a:rPr lang="en-US" dirty="0"/>
              <a:t>It does not affect bit positions that have 0's in B.</a:t>
            </a:r>
          </a:p>
          <a:p>
            <a:pPr lvl="0" algn="just"/>
            <a:r>
              <a:rPr lang="en-US" dirty="0"/>
              <a:t>The corresponding logic microoperation is A ← A </a:t>
            </a:r>
            <a:r>
              <a:rPr lang="en-US" cap="small" dirty="0"/>
              <a:t>∧</a:t>
            </a:r>
            <a:r>
              <a:rPr lang="en-US" i="1" cap="small" dirty="0"/>
              <a:t> </a:t>
            </a:r>
            <a:r>
              <a:rPr lang="en-US" dirty="0"/>
              <a:t>B’.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F44F1-7394-4C6D-A5A1-708DA3242709}"/>
              </a:ext>
            </a:extLst>
          </p:cNvPr>
          <p:cNvSpPr txBox="1"/>
          <p:nvPr/>
        </p:nvSpPr>
        <p:spPr>
          <a:xfrm>
            <a:off x="4052519" y="35647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15DDFC-08DE-49A6-B0FB-98BE9EE854B4}"/>
              </a:ext>
            </a:extLst>
          </p:cNvPr>
          <p:cNvSpPr txBox="1"/>
          <p:nvPr/>
        </p:nvSpPr>
        <p:spPr>
          <a:xfrm>
            <a:off x="4579347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C6A569-EB29-44B3-812B-5885653953EB}"/>
              </a:ext>
            </a:extLst>
          </p:cNvPr>
          <p:cNvSpPr txBox="1"/>
          <p:nvPr/>
        </p:nvSpPr>
        <p:spPr>
          <a:xfrm>
            <a:off x="5106175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DFE16-29BE-44E8-9019-1D53B547DD58}"/>
              </a:ext>
            </a:extLst>
          </p:cNvPr>
          <p:cNvSpPr txBox="1"/>
          <p:nvPr/>
        </p:nvSpPr>
        <p:spPr>
          <a:xfrm>
            <a:off x="5633003" y="35647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C7BF2-FE7F-4AE3-A0FB-A01353B96014}"/>
              </a:ext>
            </a:extLst>
          </p:cNvPr>
          <p:cNvSpPr txBox="1"/>
          <p:nvPr/>
        </p:nvSpPr>
        <p:spPr>
          <a:xfrm>
            <a:off x="4052519" y="43143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2E46F0-2128-4916-849E-A3D04506C58F}"/>
              </a:ext>
            </a:extLst>
          </p:cNvPr>
          <p:cNvSpPr txBox="1"/>
          <p:nvPr/>
        </p:nvSpPr>
        <p:spPr>
          <a:xfrm>
            <a:off x="4579347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E7E6C0-D22A-471E-A31C-0E133F7AA8F2}"/>
              </a:ext>
            </a:extLst>
          </p:cNvPr>
          <p:cNvSpPr txBox="1"/>
          <p:nvPr/>
        </p:nvSpPr>
        <p:spPr>
          <a:xfrm>
            <a:off x="5106175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7E957B-A546-4260-B371-FDFAAC7713F4}"/>
              </a:ext>
            </a:extLst>
          </p:cNvPr>
          <p:cNvSpPr txBox="1"/>
          <p:nvPr/>
        </p:nvSpPr>
        <p:spPr>
          <a:xfrm>
            <a:off x="5633003" y="431437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334B1-E0CF-4FE9-96FE-6BF1684DFE35}"/>
              </a:ext>
            </a:extLst>
          </p:cNvPr>
          <p:cNvSpPr txBox="1"/>
          <p:nvPr/>
        </p:nvSpPr>
        <p:spPr>
          <a:xfrm>
            <a:off x="4052519" y="506396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B43B2E-0ACC-464F-B47D-57A33F5C06D4}"/>
              </a:ext>
            </a:extLst>
          </p:cNvPr>
          <p:cNvSpPr txBox="1"/>
          <p:nvPr/>
        </p:nvSpPr>
        <p:spPr>
          <a:xfrm>
            <a:off x="4579347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4BB4ED-43AB-4B75-9618-4562D7802D2D}"/>
              </a:ext>
            </a:extLst>
          </p:cNvPr>
          <p:cNvSpPr txBox="1"/>
          <p:nvPr/>
        </p:nvSpPr>
        <p:spPr>
          <a:xfrm>
            <a:off x="5106175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DD663D-EE03-43AC-B1FA-1DDC80C7309D}"/>
              </a:ext>
            </a:extLst>
          </p:cNvPr>
          <p:cNvSpPr txBox="1"/>
          <p:nvPr/>
        </p:nvSpPr>
        <p:spPr>
          <a:xfrm>
            <a:off x="5633003" y="50639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3339D1-BFAD-4CB9-ADAF-A64BC99072CE}"/>
              </a:ext>
            </a:extLst>
          </p:cNvPr>
          <p:cNvCxnSpPr/>
          <p:nvPr/>
        </p:nvCxnSpPr>
        <p:spPr>
          <a:xfrm>
            <a:off x="3958681" y="4991515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51C9F1-737E-4D2C-AE6A-C846E37C7AD5}"/>
              </a:ext>
            </a:extLst>
          </p:cNvPr>
          <p:cNvSpPr txBox="1"/>
          <p:nvPr/>
        </p:nvSpPr>
        <p:spPr>
          <a:xfrm>
            <a:off x="6788426" y="362634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9AE15E-768F-43B0-8E71-7B8DE3BD5191}"/>
              </a:ext>
            </a:extLst>
          </p:cNvPr>
          <p:cNvSpPr txBox="1"/>
          <p:nvPr/>
        </p:nvSpPr>
        <p:spPr>
          <a:xfrm>
            <a:off x="6788426" y="437593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159A94-5FC2-4DE2-A07F-C83866830E23}"/>
              </a:ext>
            </a:extLst>
          </p:cNvPr>
          <p:cNvSpPr txBox="1"/>
          <p:nvPr/>
        </p:nvSpPr>
        <p:spPr>
          <a:xfrm>
            <a:off x="6788426" y="512774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397620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265A7-6AAF-4255-9950-EB1A55B4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931A-EE5E-493D-A11C-0B5E2B687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89695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4"/>
            </a:pPr>
            <a:r>
              <a:rPr lang="en-US" dirty="0">
                <a:solidFill>
                  <a:schemeClr val="tx2"/>
                </a:solidFill>
              </a:rPr>
              <a:t>Mask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mask</a:t>
            </a:r>
            <a:r>
              <a:rPr lang="en-US" dirty="0"/>
              <a:t> operation is similar to the selective-clear operation except that the bits of register A are cleared only where there are corresponding 0’s in register B.</a:t>
            </a:r>
          </a:p>
          <a:p>
            <a:pPr lvl="0" algn="just"/>
            <a:r>
              <a:rPr lang="en-US" dirty="0"/>
              <a:t>The mask operation is an AND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4E40F4-3EFC-48C9-9953-69EB7CDD4047}"/>
              </a:ext>
            </a:extLst>
          </p:cNvPr>
          <p:cNvSpPr txBox="1"/>
          <p:nvPr/>
        </p:nvSpPr>
        <p:spPr>
          <a:xfrm>
            <a:off x="3943189" y="342900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F1577-04C6-46F1-83B5-92FDDFF76D88}"/>
              </a:ext>
            </a:extLst>
          </p:cNvPr>
          <p:cNvSpPr txBox="1"/>
          <p:nvPr/>
        </p:nvSpPr>
        <p:spPr>
          <a:xfrm>
            <a:off x="4470017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1E472-0CD2-4A6E-A6FF-70BC1E694374}"/>
              </a:ext>
            </a:extLst>
          </p:cNvPr>
          <p:cNvSpPr txBox="1"/>
          <p:nvPr/>
        </p:nvSpPr>
        <p:spPr>
          <a:xfrm>
            <a:off x="4996845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4A9A9-3738-4C29-A055-F7B7E2350A57}"/>
              </a:ext>
            </a:extLst>
          </p:cNvPr>
          <p:cNvSpPr txBox="1"/>
          <p:nvPr/>
        </p:nvSpPr>
        <p:spPr>
          <a:xfrm>
            <a:off x="5523673" y="342900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CC6B7-F435-41E2-BA14-B49894159A43}"/>
              </a:ext>
            </a:extLst>
          </p:cNvPr>
          <p:cNvSpPr txBox="1"/>
          <p:nvPr/>
        </p:nvSpPr>
        <p:spPr>
          <a:xfrm>
            <a:off x="3943189" y="41785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7DAF97-0080-4B60-9D38-AFB7D1E0A202}"/>
              </a:ext>
            </a:extLst>
          </p:cNvPr>
          <p:cNvSpPr txBox="1"/>
          <p:nvPr/>
        </p:nvSpPr>
        <p:spPr>
          <a:xfrm>
            <a:off x="4470017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FB151-4993-4D65-8C92-DEB99942D831}"/>
              </a:ext>
            </a:extLst>
          </p:cNvPr>
          <p:cNvSpPr txBox="1"/>
          <p:nvPr/>
        </p:nvSpPr>
        <p:spPr>
          <a:xfrm>
            <a:off x="4996845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FFB0A-4F0F-46FF-BA9D-9B0CC3D15EDD}"/>
              </a:ext>
            </a:extLst>
          </p:cNvPr>
          <p:cNvSpPr txBox="1"/>
          <p:nvPr/>
        </p:nvSpPr>
        <p:spPr>
          <a:xfrm>
            <a:off x="5523673" y="41785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BE60A-FE08-4A9B-A7C3-EFA266935BF3}"/>
              </a:ext>
            </a:extLst>
          </p:cNvPr>
          <p:cNvSpPr txBox="1"/>
          <p:nvPr/>
        </p:nvSpPr>
        <p:spPr>
          <a:xfrm>
            <a:off x="3943189" y="49281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0CED5-3F7B-4770-8E20-D8791619550A}"/>
              </a:ext>
            </a:extLst>
          </p:cNvPr>
          <p:cNvSpPr txBox="1"/>
          <p:nvPr/>
        </p:nvSpPr>
        <p:spPr>
          <a:xfrm>
            <a:off x="4470017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E696B8-3EC0-41C5-8DDE-F0B4FE1F843A}"/>
              </a:ext>
            </a:extLst>
          </p:cNvPr>
          <p:cNvSpPr txBox="1"/>
          <p:nvPr/>
        </p:nvSpPr>
        <p:spPr>
          <a:xfrm>
            <a:off x="4996845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01150C-73A6-4292-9B38-33D371259028}"/>
              </a:ext>
            </a:extLst>
          </p:cNvPr>
          <p:cNvSpPr txBox="1"/>
          <p:nvPr/>
        </p:nvSpPr>
        <p:spPr>
          <a:xfrm>
            <a:off x="5523673" y="492816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4BA7B8-1A77-43B2-B8EA-3A29337BA44E}"/>
              </a:ext>
            </a:extLst>
          </p:cNvPr>
          <p:cNvCxnSpPr/>
          <p:nvPr/>
        </p:nvCxnSpPr>
        <p:spPr>
          <a:xfrm>
            <a:off x="3849351" y="4855721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5E3CD7-F247-4D9B-BBD8-4A0C19C2CA50}"/>
              </a:ext>
            </a:extLst>
          </p:cNvPr>
          <p:cNvSpPr txBox="1"/>
          <p:nvPr/>
        </p:nvSpPr>
        <p:spPr>
          <a:xfrm>
            <a:off x="6679096" y="349055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before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1DEC0-EE23-47F8-B98D-5859A8F81777}"/>
              </a:ext>
            </a:extLst>
          </p:cNvPr>
          <p:cNvSpPr txBox="1"/>
          <p:nvPr/>
        </p:nvSpPr>
        <p:spPr>
          <a:xfrm>
            <a:off x="6679096" y="424013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(logic operand)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63855-E8FE-4EBF-BA3E-231460393E74}"/>
              </a:ext>
            </a:extLst>
          </p:cNvPr>
          <p:cNvSpPr txBox="1"/>
          <p:nvPr/>
        </p:nvSpPr>
        <p:spPr>
          <a:xfrm>
            <a:off x="6679096" y="499195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after</a:t>
            </a:r>
          </a:p>
        </p:txBody>
      </p:sp>
    </p:spTree>
    <p:extLst>
      <p:ext uri="{BB962C8B-B14F-4D97-AF65-F5344CB8AC3E}">
        <p14:creationId xmlns:p14="http://schemas.microsoft.com/office/powerpoint/2010/main" val="227281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/>
      <p:bldP spid="5" grpId="0" uiExpand="1"/>
      <p:bldP spid="6" grpId="0" uiExpand="1"/>
      <p:bldP spid="7" grpId="0" uiExpand="1"/>
      <p:bldP spid="8" grpId="0" uiExpand="1"/>
      <p:bldP spid="9" grpId="0" uiExpand="1"/>
      <p:bldP spid="10" grpId="0" uiExpand="1"/>
      <p:bldP spid="11" grpId="0" uiExpand="1"/>
      <p:bldP spid="12" grpId="0"/>
      <p:bldP spid="13" grpId="0" uiExpand="1"/>
      <p:bldP spid="14" grpId="0" uiExpand="1"/>
      <p:bldP spid="15" grpId="0" uiExpand="1"/>
      <p:bldP spid="17" grpId="0" uiExpand="1"/>
      <p:bldP spid="18" grpId="0" uiExpand="1"/>
      <p:bldP spid="19" grpId="0" uiExpan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08107-CFE4-4C35-B6B7-7A3AF0029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FDB7E-989E-4E2D-9E5D-ADAA588E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227626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5"/>
            </a:pPr>
            <a:r>
              <a:rPr lang="en-US" dirty="0">
                <a:solidFill>
                  <a:schemeClr val="tx2"/>
                </a:solidFill>
              </a:rPr>
              <a:t>Insert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insert</a:t>
            </a:r>
            <a:r>
              <a:rPr lang="en-US" dirty="0"/>
              <a:t> operation inserts a new value into a group of bits.</a:t>
            </a:r>
          </a:p>
          <a:p>
            <a:pPr algn="just"/>
            <a:r>
              <a:rPr lang="en-US" dirty="0"/>
              <a:t>This is done by first masking and then </a:t>
            </a:r>
            <a:r>
              <a:rPr lang="en-US" dirty="0" err="1"/>
              <a:t>ORing</a:t>
            </a:r>
            <a:r>
              <a:rPr lang="en-US" dirty="0"/>
              <a:t> them with required value.</a:t>
            </a:r>
          </a:p>
          <a:p>
            <a:pPr lvl="0" algn="just"/>
            <a:r>
              <a:rPr lang="en-US" dirty="0"/>
              <a:t>The mask operation is an AND microoperation and the insert operation is an OR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C682D-5F9B-41BF-9B9E-4076F96CE39E}"/>
              </a:ext>
            </a:extLst>
          </p:cNvPr>
          <p:cNvSpPr txBox="1"/>
          <p:nvPr/>
        </p:nvSpPr>
        <p:spPr>
          <a:xfrm>
            <a:off x="2352928" y="35874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8E16CB-95EE-493E-8E53-A76D9E61DB29}"/>
              </a:ext>
            </a:extLst>
          </p:cNvPr>
          <p:cNvSpPr txBox="1"/>
          <p:nvPr/>
        </p:nvSpPr>
        <p:spPr>
          <a:xfrm>
            <a:off x="265043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87906-EE18-411F-86CB-A449B4BDBAF9}"/>
              </a:ext>
            </a:extLst>
          </p:cNvPr>
          <p:cNvSpPr txBox="1"/>
          <p:nvPr/>
        </p:nvSpPr>
        <p:spPr>
          <a:xfrm>
            <a:off x="295523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E9D218-5CAC-4A6C-B60D-DC89D1F03915}"/>
              </a:ext>
            </a:extLst>
          </p:cNvPr>
          <p:cNvSpPr txBox="1"/>
          <p:nvPr/>
        </p:nvSpPr>
        <p:spPr>
          <a:xfrm>
            <a:off x="3239068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CC55A7-4B1A-4220-A54C-9A6127310CDF}"/>
              </a:ext>
            </a:extLst>
          </p:cNvPr>
          <p:cNvSpPr txBox="1"/>
          <p:nvPr/>
        </p:nvSpPr>
        <p:spPr>
          <a:xfrm>
            <a:off x="2352928" y="4337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F7A766-52C6-4533-87AC-40BDD210EBEB}"/>
              </a:ext>
            </a:extLst>
          </p:cNvPr>
          <p:cNvSpPr txBox="1"/>
          <p:nvPr/>
        </p:nvSpPr>
        <p:spPr>
          <a:xfrm>
            <a:off x="26504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11BC2-7A7B-4F2A-B1E3-00880B74BE94}"/>
              </a:ext>
            </a:extLst>
          </p:cNvPr>
          <p:cNvSpPr txBox="1"/>
          <p:nvPr/>
        </p:nvSpPr>
        <p:spPr>
          <a:xfrm>
            <a:off x="29552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C9BA68-4BC3-44B4-98FD-835AA3E109DD}"/>
              </a:ext>
            </a:extLst>
          </p:cNvPr>
          <p:cNvSpPr txBox="1"/>
          <p:nvPr/>
        </p:nvSpPr>
        <p:spPr>
          <a:xfrm>
            <a:off x="324235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2D0AE-35AC-4125-BCB6-E85BE134A48F}"/>
              </a:ext>
            </a:extLst>
          </p:cNvPr>
          <p:cNvCxnSpPr/>
          <p:nvPr/>
        </p:nvCxnSpPr>
        <p:spPr>
          <a:xfrm>
            <a:off x="2259090" y="5014206"/>
            <a:ext cx="2905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BC1B11-7039-4058-A01F-DB62736ADB3B}"/>
              </a:ext>
            </a:extLst>
          </p:cNvPr>
          <p:cNvSpPr txBox="1"/>
          <p:nvPr/>
        </p:nvSpPr>
        <p:spPr>
          <a:xfrm>
            <a:off x="1744740" y="3649039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953BE-CFFD-4F47-A50E-32D98223969C}"/>
              </a:ext>
            </a:extLst>
          </p:cNvPr>
          <p:cNvSpPr txBox="1"/>
          <p:nvPr/>
        </p:nvSpPr>
        <p:spPr>
          <a:xfrm>
            <a:off x="1743145" y="43986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C4A78B-3F43-4074-AC72-CEF8CC83506A}"/>
              </a:ext>
            </a:extLst>
          </p:cNvPr>
          <p:cNvSpPr txBox="1"/>
          <p:nvPr/>
        </p:nvSpPr>
        <p:spPr>
          <a:xfrm>
            <a:off x="3730152" y="358935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7B54F5-22E1-4C13-A7C8-E2BA66C6D6B2}"/>
              </a:ext>
            </a:extLst>
          </p:cNvPr>
          <p:cNvSpPr txBox="1"/>
          <p:nvPr/>
        </p:nvSpPr>
        <p:spPr>
          <a:xfrm>
            <a:off x="4027659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68CCA8-E76F-4F5D-983E-AF9D3DBE604C}"/>
              </a:ext>
            </a:extLst>
          </p:cNvPr>
          <p:cNvSpPr txBox="1"/>
          <p:nvPr/>
        </p:nvSpPr>
        <p:spPr>
          <a:xfrm>
            <a:off x="4332459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7A5AD4-5A65-41CE-98D9-B04D04735AEB}"/>
              </a:ext>
            </a:extLst>
          </p:cNvPr>
          <p:cNvSpPr txBox="1"/>
          <p:nvPr/>
        </p:nvSpPr>
        <p:spPr>
          <a:xfrm>
            <a:off x="4616292" y="358935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AA0E3-FDA5-4A7E-B27F-88D5B02220B6}"/>
              </a:ext>
            </a:extLst>
          </p:cNvPr>
          <p:cNvSpPr txBox="1"/>
          <p:nvPr/>
        </p:nvSpPr>
        <p:spPr>
          <a:xfrm>
            <a:off x="3730152" y="433894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93EA72-8D9D-48FD-8B18-BDF360B301D7}"/>
              </a:ext>
            </a:extLst>
          </p:cNvPr>
          <p:cNvSpPr txBox="1"/>
          <p:nvPr/>
        </p:nvSpPr>
        <p:spPr>
          <a:xfrm>
            <a:off x="402765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8188F-0CBC-44E4-B521-96ABEA1C5101}"/>
              </a:ext>
            </a:extLst>
          </p:cNvPr>
          <p:cNvSpPr txBox="1"/>
          <p:nvPr/>
        </p:nvSpPr>
        <p:spPr>
          <a:xfrm>
            <a:off x="433245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C63337-C5B3-4221-8BE3-AA26F224EF60}"/>
              </a:ext>
            </a:extLst>
          </p:cNvPr>
          <p:cNvSpPr txBox="1"/>
          <p:nvPr/>
        </p:nvSpPr>
        <p:spPr>
          <a:xfrm>
            <a:off x="4619579" y="433894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5003B4-E691-4064-A2B5-8806362BE7F7}"/>
              </a:ext>
            </a:extLst>
          </p:cNvPr>
          <p:cNvSpPr txBox="1"/>
          <p:nvPr/>
        </p:nvSpPr>
        <p:spPr>
          <a:xfrm>
            <a:off x="2348985" y="5070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F2CDA8-2647-4A18-AF8A-D03EF5EF67C3}"/>
              </a:ext>
            </a:extLst>
          </p:cNvPr>
          <p:cNvSpPr txBox="1"/>
          <p:nvPr/>
        </p:nvSpPr>
        <p:spPr>
          <a:xfrm>
            <a:off x="26464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F87EA0-1C2F-485A-9978-20456BF378DD}"/>
              </a:ext>
            </a:extLst>
          </p:cNvPr>
          <p:cNvSpPr txBox="1"/>
          <p:nvPr/>
        </p:nvSpPr>
        <p:spPr>
          <a:xfrm>
            <a:off x="29512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35906D-E405-494F-BD03-ED0294B7F067}"/>
              </a:ext>
            </a:extLst>
          </p:cNvPr>
          <p:cNvSpPr txBox="1"/>
          <p:nvPr/>
        </p:nvSpPr>
        <p:spPr>
          <a:xfrm>
            <a:off x="323841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7092D6-4425-42A3-9B7A-4A124BB5A5E6}"/>
              </a:ext>
            </a:extLst>
          </p:cNvPr>
          <p:cNvSpPr txBox="1"/>
          <p:nvPr/>
        </p:nvSpPr>
        <p:spPr>
          <a:xfrm>
            <a:off x="3726209" y="507236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C88C75-B857-4B32-8F14-3FF844AEA3D4}"/>
              </a:ext>
            </a:extLst>
          </p:cNvPr>
          <p:cNvSpPr txBox="1"/>
          <p:nvPr/>
        </p:nvSpPr>
        <p:spPr>
          <a:xfrm>
            <a:off x="402371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DB838-231B-4115-B34B-7B5801037961}"/>
              </a:ext>
            </a:extLst>
          </p:cNvPr>
          <p:cNvSpPr txBox="1"/>
          <p:nvPr/>
        </p:nvSpPr>
        <p:spPr>
          <a:xfrm>
            <a:off x="432851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F408E4-9288-4BF9-B3E7-7EBEBCD8EFEB}"/>
              </a:ext>
            </a:extLst>
          </p:cNvPr>
          <p:cNvSpPr txBox="1"/>
          <p:nvPr/>
        </p:nvSpPr>
        <p:spPr>
          <a:xfrm>
            <a:off x="4615636" y="507236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083A97-FB05-4D33-A4E7-B296C8BB80FE}"/>
              </a:ext>
            </a:extLst>
          </p:cNvPr>
          <p:cNvSpPr txBox="1"/>
          <p:nvPr/>
        </p:nvSpPr>
        <p:spPr>
          <a:xfrm>
            <a:off x="7317984" y="358561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22BFA4-94C2-4D53-9503-16B2A169EF75}"/>
              </a:ext>
            </a:extLst>
          </p:cNvPr>
          <p:cNvSpPr txBox="1"/>
          <p:nvPr/>
        </p:nvSpPr>
        <p:spPr>
          <a:xfrm>
            <a:off x="7615491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BAE43E-0893-4CA5-9DBE-FA25BFE86046}"/>
              </a:ext>
            </a:extLst>
          </p:cNvPr>
          <p:cNvSpPr txBox="1"/>
          <p:nvPr/>
        </p:nvSpPr>
        <p:spPr>
          <a:xfrm>
            <a:off x="7920291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E0F190-3A76-4CE7-9044-07A6DD4CC21B}"/>
              </a:ext>
            </a:extLst>
          </p:cNvPr>
          <p:cNvSpPr txBox="1"/>
          <p:nvPr/>
        </p:nvSpPr>
        <p:spPr>
          <a:xfrm>
            <a:off x="8204124" y="358561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9A253A-45AD-4B95-ADCD-BB84F6C9FEB7}"/>
              </a:ext>
            </a:extLst>
          </p:cNvPr>
          <p:cNvSpPr txBox="1"/>
          <p:nvPr/>
        </p:nvSpPr>
        <p:spPr>
          <a:xfrm>
            <a:off x="7317984" y="433519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3473DA-7E42-4E74-9DD3-804683601F23}"/>
              </a:ext>
            </a:extLst>
          </p:cNvPr>
          <p:cNvSpPr txBox="1"/>
          <p:nvPr/>
        </p:nvSpPr>
        <p:spPr>
          <a:xfrm>
            <a:off x="761549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8155E6-7998-4C3E-B70D-F63C3EA3E6C1}"/>
              </a:ext>
            </a:extLst>
          </p:cNvPr>
          <p:cNvSpPr txBox="1"/>
          <p:nvPr/>
        </p:nvSpPr>
        <p:spPr>
          <a:xfrm>
            <a:off x="792029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96D791-264E-42D2-93A0-0D90D1E65F62}"/>
              </a:ext>
            </a:extLst>
          </p:cNvPr>
          <p:cNvSpPr txBox="1"/>
          <p:nvPr/>
        </p:nvSpPr>
        <p:spPr>
          <a:xfrm>
            <a:off x="8207411" y="43351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5AF9831-C20B-40D8-9DF2-D27D09539B79}"/>
              </a:ext>
            </a:extLst>
          </p:cNvPr>
          <p:cNvCxnSpPr/>
          <p:nvPr/>
        </p:nvCxnSpPr>
        <p:spPr>
          <a:xfrm>
            <a:off x="7224146" y="5012334"/>
            <a:ext cx="290594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86C8BE-22CD-4E6E-B82A-E9C1C52FAFBA}"/>
              </a:ext>
            </a:extLst>
          </p:cNvPr>
          <p:cNvSpPr txBox="1"/>
          <p:nvPr/>
        </p:nvSpPr>
        <p:spPr>
          <a:xfrm>
            <a:off x="6709796" y="364716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6F50307-ADA9-4F13-BF38-70F29D1ED60E}"/>
              </a:ext>
            </a:extLst>
          </p:cNvPr>
          <p:cNvSpPr txBox="1"/>
          <p:nvPr/>
        </p:nvSpPr>
        <p:spPr>
          <a:xfrm>
            <a:off x="6708201" y="4396752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393785-44BE-42A0-BC46-ED97D102E327}"/>
              </a:ext>
            </a:extLst>
          </p:cNvPr>
          <p:cNvSpPr txBox="1"/>
          <p:nvPr/>
        </p:nvSpPr>
        <p:spPr>
          <a:xfrm>
            <a:off x="8695208" y="358748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934CB2-5827-4841-BF52-3025B152B743}"/>
              </a:ext>
            </a:extLst>
          </p:cNvPr>
          <p:cNvSpPr txBox="1"/>
          <p:nvPr/>
        </p:nvSpPr>
        <p:spPr>
          <a:xfrm>
            <a:off x="899271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8577E7-839B-4F4C-8A3D-5907EAF7A7CF}"/>
              </a:ext>
            </a:extLst>
          </p:cNvPr>
          <p:cNvSpPr txBox="1"/>
          <p:nvPr/>
        </p:nvSpPr>
        <p:spPr>
          <a:xfrm>
            <a:off x="9297515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B0C565-5DA8-45A7-8534-6EFB549EE928}"/>
              </a:ext>
            </a:extLst>
          </p:cNvPr>
          <p:cNvSpPr txBox="1"/>
          <p:nvPr/>
        </p:nvSpPr>
        <p:spPr>
          <a:xfrm>
            <a:off x="9581348" y="358748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3984C0-27C8-413E-B17D-C0E8EBDC02B7}"/>
              </a:ext>
            </a:extLst>
          </p:cNvPr>
          <p:cNvSpPr txBox="1"/>
          <p:nvPr/>
        </p:nvSpPr>
        <p:spPr>
          <a:xfrm>
            <a:off x="8695208" y="433707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8B2A4-4653-42F7-9456-EB6023614AC3}"/>
              </a:ext>
            </a:extLst>
          </p:cNvPr>
          <p:cNvSpPr txBox="1"/>
          <p:nvPr/>
        </p:nvSpPr>
        <p:spPr>
          <a:xfrm>
            <a:off x="899271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D4D503-DCA7-495D-A7C5-0DB5234839BF}"/>
              </a:ext>
            </a:extLst>
          </p:cNvPr>
          <p:cNvSpPr txBox="1"/>
          <p:nvPr/>
        </p:nvSpPr>
        <p:spPr>
          <a:xfrm>
            <a:off x="929751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F9EE58-0B52-48EF-B5D9-91B23AB1FB9E}"/>
              </a:ext>
            </a:extLst>
          </p:cNvPr>
          <p:cNvSpPr txBox="1"/>
          <p:nvPr/>
        </p:nvSpPr>
        <p:spPr>
          <a:xfrm>
            <a:off x="9584635" y="43370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841FAE-089C-4A46-926B-F5D138EF60BB}"/>
              </a:ext>
            </a:extLst>
          </p:cNvPr>
          <p:cNvSpPr txBox="1"/>
          <p:nvPr/>
        </p:nvSpPr>
        <p:spPr>
          <a:xfrm>
            <a:off x="7314041" y="506862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49ACAD-6701-443A-A134-8EC04EFD7CF8}"/>
              </a:ext>
            </a:extLst>
          </p:cNvPr>
          <p:cNvSpPr txBox="1"/>
          <p:nvPr/>
        </p:nvSpPr>
        <p:spPr>
          <a:xfrm>
            <a:off x="761154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621E13-E264-452C-91C4-78770DB8E4D5}"/>
              </a:ext>
            </a:extLst>
          </p:cNvPr>
          <p:cNvSpPr txBox="1"/>
          <p:nvPr/>
        </p:nvSpPr>
        <p:spPr>
          <a:xfrm>
            <a:off x="791634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2241AD-07CA-4BD6-B5CD-E2F18241A18F}"/>
              </a:ext>
            </a:extLst>
          </p:cNvPr>
          <p:cNvSpPr txBox="1"/>
          <p:nvPr/>
        </p:nvSpPr>
        <p:spPr>
          <a:xfrm>
            <a:off x="8203468" y="506862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FE4292-94AF-4C17-96D4-4C76505B45F0}"/>
              </a:ext>
            </a:extLst>
          </p:cNvPr>
          <p:cNvSpPr txBox="1"/>
          <p:nvPr/>
        </p:nvSpPr>
        <p:spPr>
          <a:xfrm>
            <a:off x="8691265" y="507049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305BFC-5F42-4CAF-B057-65C1B8E03699}"/>
              </a:ext>
            </a:extLst>
          </p:cNvPr>
          <p:cNvSpPr txBox="1"/>
          <p:nvPr/>
        </p:nvSpPr>
        <p:spPr>
          <a:xfrm>
            <a:off x="898877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269874-1FCA-494F-B213-3B90FBFF2C61}"/>
              </a:ext>
            </a:extLst>
          </p:cNvPr>
          <p:cNvSpPr txBox="1"/>
          <p:nvPr/>
        </p:nvSpPr>
        <p:spPr>
          <a:xfrm>
            <a:off x="929357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2FCA6C-2DD0-4B93-9E23-1C611989EF31}"/>
              </a:ext>
            </a:extLst>
          </p:cNvPr>
          <p:cNvSpPr txBox="1"/>
          <p:nvPr/>
        </p:nvSpPr>
        <p:spPr>
          <a:xfrm>
            <a:off x="9580692" y="507049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CCCCF0B-2C22-4948-916D-2782F15575B8}"/>
              </a:ext>
            </a:extLst>
          </p:cNvPr>
          <p:cNvSpPr txBox="1"/>
          <p:nvPr/>
        </p:nvSpPr>
        <p:spPr>
          <a:xfrm>
            <a:off x="2259090" y="3091071"/>
            <a:ext cx="274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Mask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086666-8757-4E35-AA4A-6293F01413A8}"/>
              </a:ext>
            </a:extLst>
          </p:cNvPr>
          <p:cNvSpPr txBox="1"/>
          <p:nvPr/>
        </p:nvSpPr>
        <p:spPr>
          <a:xfrm>
            <a:off x="7221723" y="3091071"/>
            <a:ext cx="2749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Insert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4307B39-7CBB-4EF2-B41F-335B49A8C31B}"/>
              </a:ext>
            </a:extLst>
          </p:cNvPr>
          <p:cNvSpPr txBox="1"/>
          <p:nvPr/>
        </p:nvSpPr>
        <p:spPr>
          <a:xfrm>
            <a:off x="6705722" y="513017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45F289-CC86-456E-BF77-93F0FBCEE448}"/>
              </a:ext>
            </a:extLst>
          </p:cNvPr>
          <p:cNvSpPr txBox="1"/>
          <p:nvPr/>
        </p:nvSpPr>
        <p:spPr>
          <a:xfrm>
            <a:off x="1746574" y="513017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4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Fixed point &amp; Floating point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21645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E77F7-79DA-4172-8E3E-DA08A39BC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Logic Microoperations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F07BB-E252-43D8-A6A4-1E9A55799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820121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6"/>
            </a:pPr>
            <a:r>
              <a:rPr lang="en-US" dirty="0">
                <a:solidFill>
                  <a:schemeClr val="tx2"/>
                </a:solidFill>
              </a:rPr>
              <a:t>Clear Operation</a:t>
            </a:r>
          </a:p>
          <a:p>
            <a:pPr algn="just"/>
            <a:r>
              <a:rPr lang="en-US" dirty="0"/>
              <a:t>The </a:t>
            </a:r>
            <a:r>
              <a:rPr lang="en-US" i="1" dirty="0">
                <a:solidFill>
                  <a:schemeClr val="tx2"/>
                </a:solidFill>
              </a:rPr>
              <a:t>clear</a:t>
            </a:r>
            <a:r>
              <a:rPr lang="en-US" dirty="0"/>
              <a:t> operation compares the words in register A and register B and produces an all 0’s result if the two numbers are equal.</a:t>
            </a:r>
          </a:p>
          <a:p>
            <a:pPr lvl="0" algn="just"/>
            <a:r>
              <a:rPr lang="en-US" dirty="0"/>
              <a:t>This operation is achieved by an exclusive-OR microoperation.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3685D3-BCCF-4B98-8A34-85D7E22D45E8}"/>
              </a:ext>
            </a:extLst>
          </p:cNvPr>
          <p:cNvSpPr txBox="1"/>
          <p:nvPr/>
        </p:nvSpPr>
        <p:spPr>
          <a:xfrm>
            <a:off x="3953128" y="334613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4FB49-2CB9-45E2-8B85-8BA8D5D9891D}"/>
              </a:ext>
            </a:extLst>
          </p:cNvPr>
          <p:cNvSpPr txBox="1"/>
          <p:nvPr/>
        </p:nvSpPr>
        <p:spPr>
          <a:xfrm>
            <a:off x="4479956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22239A-DC14-4357-95E0-2EB6CC7FB37E}"/>
              </a:ext>
            </a:extLst>
          </p:cNvPr>
          <p:cNvSpPr txBox="1"/>
          <p:nvPr/>
        </p:nvSpPr>
        <p:spPr>
          <a:xfrm>
            <a:off x="5006784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94B80-433F-4DB8-B1C0-90DA1857CE95}"/>
              </a:ext>
            </a:extLst>
          </p:cNvPr>
          <p:cNvSpPr txBox="1"/>
          <p:nvPr/>
        </p:nvSpPr>
        <p:spPr>
          <a:xfrm>
            <a:off x="5533612" y="334613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9E7F9-78E1-49F3-93DC-AEE6DFE057F0}"/>
              </a:ext>
            </a:extLst>
          </p:cNvPr>
          <p:cNvSpPr txBox="1"/>
          <p:nvPr/>
        </p:nvSpPr>
        <p:spPr>
          <a:xfrm>
            <a:off x="3953128" y="409572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1E458-BCE3-44CA-AA49-9D37C6504FF2}"/>
              </a:ext>
            </a:extLst>
          </p:cNvPr>
          <p:cNvSpPr txBox="1"/>
          <p:nvPr/>
        </p:nvSpPr>
        <p:spPr>
          <a:xfrm>
            <a:off x="4479956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D96A05-F2C0-40FD-812D-2FA02D063AD4}"/>
              </a:ext>
            </a:extLst>
          </p:cNvPr>
          <p:cNvSpPr txBox="1"/>
          <p:nvPr/>
        </p:nvSpPr>
        <p:spPr>
          <a:xfrm>
            <a:off x="5006784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E8E5C-D667-425F-8ADD-556237ED663D}"/>
              </a:ext>
            </a:extLst>
          </p:cNvPr>
          <p:cNvSpPr txBox="1"/>
          <p:nvPr/>
        </p:nvSpPr>
        <p:spPr>
          <a:xfrm>
            <a:off x="5533612" y="409571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4779F-AE0E-4E3D-A821-08812CEE77FD}"/>
              </a:ext>
            </a:extLst>
          </p:cNvPr>
          <p:cNvSpPr txBox="1"/>
          <p:nvPr/>
        </p:nvSpPr>
        <p:spPr>
          <a:xfrm>
            <a:off x="3953128" y="484530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953207-D354-4FE3-A4B4-B8828F5D9DDF}"/>
              </a:ext>
            </a:extLst>
          </p:cNvPr>
          <p:cNvSpPr txBox="1"/>
          <p:nvPr/>
        </p:nvSpPr>
        <p:spPr>
          <a:xfrm>
            <a:off x="4479956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23EAB-1D39-4FB5-8F18-50BC2D288915}"/>
              </a:ext>
            </a:extLst>
          </p:cNvPr>
          <p:cNvSpPr txBox="1"/>
          <p:nvPr/>
        </p:nvSpPr>
        <p:spPr>
          <a:xfrm>
            <a:off x="5006784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C18D3-23C9-4DA2-B296-C74F1099C12D}"/>
              </a:ext>
            </a:extLst>
          </p:cNvPr>
          <p:cNvSpPr txBox="1"/>
          <p:nvPr/>
        </p:nvSpPr>
        <p:spPr>
          <a:xfrm>
            <a:off x="5533612" y="484530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17039-845B-4900-8ABD-E833CB689C7D}"/>
              </a:ext>
            </a:extLst>
          </p:cNvPr>
          <p:cNvCxnSpPr/>
          <p:nvPr/>
        </p:nvCxnSpPr>
        <p:spPr>
          <a:xfrm>
            <a:off x="3859290" y="4772855"/>
            <a:ext cx="22949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0EF7E8-5E1B-4992-BC9E-26E82883D62D}"/>
              </a:ext>
            </a:extLst>
          </p:cNvPr>
          <p:cNvSpPr txBox="1"/>
          <p:nvPr/>
        </p:nvSpPr>
        <p:spPr>
          <a:xfrm>
            <a:off x="6689035" y="340768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BC667B-B56A-45F8-BD1C-B4C88E3303E3}"/>
              </a:ext>
            </a:extLst>
          </p:cNvPr>
          <p:cNvSpPr txBox="1"/>
          <p:nvPr/>
        </p:nvSpPr>
        <p:spPr>
          <a:xfrm>
            <a:off x="6689035" y="4157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94985-FF91-46DD-BA0A-2B00594413F8}"/>
              </a:ext>
            </a:extLst>
          </p:cNvPr>
          <p:cNvSpPr txBox="1"/>
          <p:nvPr/>
        </p:nvSpPr>
        <p:spPr>
          <a:xfrm>
            <a:off x="6689035" y="490908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 ← A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⊕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075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Shift Micro-operations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- 7</a:t>
            </a:r>
          </a:p>
        </p:txBody>
      </p:sp>
    </p:spTree>
    <p:extLst>
      <p:ext uri="{BB962C8B-B14F-4D97-AF65-F5344CB8AC3E}">
        <p14:creationId xmlns:p14="http://schemas.microsoft.com/office/powerpoint/2010/main" val="3566676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A5D-F9F5-4C88-8075-C7A71C65F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Microoperations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06B89-081D-4EFF-95D0-4FBEA4960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2416469"/>
          </a:xfrm>
        </p:spPr>
        <p:txBody>
          <a:bodyPr/>
          <a:lstStyle/>
          <a:p>
            <a:pPr algn="just"/>
            <a:r>
              <a:rPr lang="en-US" dirty="0"/>
              <a:t>Shift microoperations are used for serial transfer of data.</a:t>
            </a:r>
          </a:p>
          <a:p>
            <a:pPr algn="just"/>
            <a:r>
              <a:rPr lang="en-US" dirty="0"/>
              <a:t>Used in conjunction with arithmetic, logic and other data processing operations.</a:t>
            </a:r>
          </a:p>
          <a:p>
            <a:pPr algn="just"/>
            <a:r>
              <a:rPr lang="en-US" dirty="0"/>
              <a:t>The content of the register can be shifted to the left or the right.</a:t>
            </a:r>
          </a:p>
          <a:p>
            <a:pPr algn="just"/>
            <a:r>
              <a:rPr lang="en-US" dirty="0"/>
              <a:t>The first flip-flop receives its binary information from the serial input.</a:t>
            </a:r>
          </a:p>
          <a:p>
            <a:pPr algn="just"/>
            <a:r>
              <a:rPr lang="en-US" dirty="0"/>
              <a:t>The information transferred through the serial input determines the type of shift.</a:t>
            </a:r>
          </a:p>
          <a:p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5CCFBC-C457-4528-BA27-547664934FE2}"/>
              </a:ext>
            </a:extLst>
          </p:cNvPr>
          <p:cNvGraphicFramePr/>
          <p:nvPr>
            <p:extLst/>
          </p:nvPr>
        </p:nvGraphicFramePr>
        <p:xfrm>
          <a:off x="2697922" y="2633870"/>
          <a:ext cx="6217478" cy="3812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27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9081-B2AE-4535-ACBA-6EA9F119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42CD-10D4-49FD-9881-13FA9BEA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094565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Logical Shift</a:t>
            </a:r>
          </a:p>
          <a:p>
            <a:pPr lvl="0" algn="just"/>
            <a:r>
              <a:rPr lang="en-US" dirty="0"/>
              <a:t>A </a:t>
            </a:r>
            <a:r>
              <a:rPr lang="en-US" i="1" dirty="0">
                <a:solidFill>
                  <a:schemeClr val="tx2"/>
                </a:solidFill>
              </a:rPr>
              <a:t>logical shift</a:t>
            </a:r>
            <a:r>
              <a:rPr lang="en-US" dirty="0"/>
              <a:t> is one that transfers 0 through the serial input. </a:t>
            </a: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554C80-D651-465A-AD21-23D5E900107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0155" y="307781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0D25ECF-DEEE-441A-B460-EF5F36F6025F}"/>
              </a:ext>
            </a:extLst>
          </p:cNvPr>
          <p:cNvSpPr txBox="1"/>
          <p:nvPr/>
        </p:nvSpPr>
        <p:spPr>
          <a:xfrm>
            <a:off x="2090531" y="313654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4C200-C950-4A37-88B6-5ACB684D3D15}"/>
              </a:ext>
            </a:extLst>
          </p:cNvPr>
          <p:cNvSpPr txBox="1"/>
          <p:nvPr/>
        </p:nvSpPr>
        <p:spPr>
          <a:xfrm>
            <a:off x="2090531" y="454743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4E888-69D8-43F8-878E-BAC53634FF72}"/>
              </a:ext>
            </a:extLst>
          </p:cNvPr>
          <p:cNvCxnSpPr/>
          <p:nvPr/>
        </p:nvCxnSpPr>
        <p:spPr>
          <a:xfrm flipH="1">
            <a:off x="3157331" y="3656937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4A254F-9860-4623-ADF8-C0BFA380719F}"/>
              </a:ext>
            </a:extLst>
          </p:cNvPr>
          <p:cNvCxnSpPr/>
          <p:nvPr/>
        </p:nvCxnSpPr>
        <p:spPr>
          <a:xfrm flipH="1">
            <a:off x="3709779" y="365693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1DE5AB-FC6A-4080-AB9C-B5D34EE07E33}"/>
              </a:ext>
            </a:extLst>
          </p:cNvPr>
          <p:cNvCxnSpPr/>
          <p:nvPr/>
        </p:nvCxnSpPr>
        <p:spPr>
          <a:xfrm flipH="1">
            <a:off x="4271755" y="365693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9A7095A-9C1E-4034-AC85-50DA6AAF2134}"/>
              </a:ext>
            </a:extLst>
          </p:cNvPr>
          <p:cNvSpPr/>
          <p:nvPr/>
        </p:nvSpPr>
        <p:spPr>
          <a:xfrm>
            <a:off x="2166731" y="2307484"/>
            <a:ext cx="3084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shl</a:t>
            </a:r>
            <a:r>
              <a:rPr lang="en-US" sz="2800" dirty="0">
                <a:solidFill>
                  <a:schemeClr val="tx2"/>
                </a:solidFill>
              </a:rPr>
              <a:t> - logical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2863AE-E55B-4F1D-A120-F5D7E435E36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35336" y="307781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3228BEE-262D-4AF5-A590-74EA09B6DEC7}"/>
              </a:ext>
            </a:extLst>
          </p:cNvPr>
          <p:cNvSpPr txBox="1"/>
          <p:nvPr/>
        </p:nvSpPr>
        <p:spPr>
          <a:xfrm>
            <a:off x="6625712" y="313654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C66BA6-5599-4C5B-9C24-BF325B79CC40}"/>
              </a:ext>
            </a:extLst>
          </p:cNvPr>
          <p:cNvSpPr txBox="1"/>
          <p:nvPr/>
        </p:nvSpPr>
        <p:spPr>
          <a:xfrm>
            <a:off x="6625712" y="454743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B53C92-FC08-4473-B47F-DF0EB53A1D4F}"/>
              </a:ext>
            </a:extLst>
          </p:cNvPr>
          <p:cNvCxnSpPr/>
          <p:nvPr/>
        </p:nvCxnSpPr>
        <p:spPr>
          <a:xfrm>
            <a:off x="7716324" y="3656937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B14260-F87B-4A6F-913D-028D506350C6}"/>
              </a:ext>
            </a:extLst>
          </p:cNvPr>
          <p:cNvCxnSpPr/>
          <p:nvPr/>
        </p:nvCxnSpPr>
        <p:spPr>
          <a:xfrm>
            <a:off x="8248068" y="3655745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7055FD-5051-4F37-BD92-BB74FD714E69}"/>
              </a:ext>
            </a:extLst>
          </p:cNvPr>
          <p:cNvCxnSpPr/>
          <p:nvPr/>
        </p:nvCxnSpPr>
        <p:spPr>
          <a:xfrm>
            <a:off x="8810044" y="3598209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2EE3F62-7763-4195-92DA-983FB36C5BF7}"/>
              </a:ext>
            </a:extLst>
          </p:cNvPr>
          <p:cNvSpPr/>
          <p:nvPr/>
        </p:nvSpPr>
        <p:spPr>
          <a:xfrm>
            <a:off x="6586331" y="2307484"/>
            <a:ext cx="33234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shr</a:t>
            </a:r>
            <a:r>
              <a:rPr lang="en-US" sz="2800" dirty="0">
                <a:solidFill>
                  <a:schemeClr val="tx2"/>
                </a:solidFill>
              </a:rPr>
              <a:t> - logical shift right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AB1C564-EC25-4876-98DD-8EE8C16E850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900155" y="4503309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A668409-6B44-4E0C-A3B0-4B45F8667F5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47843" y="4503309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FC82EDA8-522E-4581-9144-CB35681A33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95531" y="450768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1F5311E8-6BDB-42EA-A8CD-1B79606933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43219" y="450768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62EC905-3592-4768-80C7-3B5676E6A32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36992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4B02233-7287-4E98-B76B-9735272D14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77536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40BC70E7-C475-4E6B-89B7-5EDC064AB6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30712" y="4498774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69179EF-A046-402B-BB8B-275411388A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78400" y="4497741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25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6CCA-7C68-4B34-8A92-61B1195A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0F38A-404C-4465-A290-6BFC9B041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750547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2"/>
            </a:pPr>
            <a:r>
              <a:rPr lang="en-US" dirty="0">
                <a:solidFill>
                  <a:schemeClr val="tx2"/>
                </a:solidFill>
              </a:rPr>
              <a:t>Circular Shift</a:t>
            </a:r>
          </a:p>
          <a:p>
            <a:pPr lvl="0" algn="just"/>
            <a:r>
              <a:rPr lang="en-US" dirty="0"/>
              <a:t>A </a:t>
            </a:r>
            <a:r>
              <a:rPr lang="en-US" i="1" dirty="0">
                <a:solidFill>
                  <a:schemeClr val="tx2"/>
                </a:solidFill>
              </a:rPr>
              <a:t>circular shift</a:t>
            </a:r>
            <a:r>
              <a:rPr lang="en-US" dirty="0"/>
              <a:t> (also known as a rotate operation) circulates the bits of the register around the two ends without loss of information. </a:t>
            </a:r>
          </a:p>
          <a:p>
            <a:pPr algn="just"/>
            <a:r>
              <a:rPr lang="en-US" dirty="0"/>
              <a:t>This is accomplished by connecting the serial output of the shift register to its serial input.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2570CA-F06F-4D33-8203-AE611A0F14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87511" y="353656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90BC49-52AD-46C3-B7F3-D1224988EF60}"/>
              </a:ext>
            </a:extLst>
          </p:cNvPr>
          <p:cNvSpPr txBox="1"/>
          <p:nvPr/>
        </p:nvSpPr>
        <p:spPr>
          <a:xfrm>
            <a:off x="1977887" y="359529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671B68-FA28-4DC7-903B-9C73C6DE2E68}"/>
              </a:ext>
            </a:extLst>
          </p:cNvPr>
          <p:cNvSpPr txBox="1"/>
          <p:nvPr/>
        </p:nvSpPr>
        <p:spPr>
          <a:xfrm>
            <a:off x="1977887" y="500618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B73ED5-95D0-4A90-9C35-E0E1B4EFDCDE}"/>
              </a:ext>
            </a:extLst>
          </p:cNvPr>
          <p:cNvCxnSpPr/>
          <p:nvPr/>
        </p:nvCxnSpPr>
        <p:spPr>
          <a:xfrm flipH="1">
            <a:off x="3044687" y="4115687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3C305D-FA8A-497E-B223-2C43F2EE8B69}"/>
              </a:ext>
            </a:extLst>
          </p:cNvPr>
          <p:cNvCxnSpPr/>
          <p:nvPr/>
        </p:nvCxnSpPr>
        <p:spPr>
          <a:xfrm flipH="1">
            <a:off x="3597135" y="411568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9D845A-26AB-4699-AA58-DB2EC2D455B5}"/>
              </a:ext>
            </a:extLst>
          </p:cNvPr>
          <p:cNvCxnSpPr/>
          <p:nvPr/>
        </p:nvCxnSpPr>
        <p:spPr>
          <a:xfrm flipH="1">
            <a:off x="4159111" y="4115687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12FBF-DFED-4712-93CC-01E756EB39EE}"/>
              </a:ext>
            </a:extLst>
          </p:cNvPr>
          <p:cNvSpPr/>
          <p:nvPr/>
        </p:nvSpPr>
        <p:spPr>
          <a:xfrm>
            <a:off x="2054087" y="2766234"/>
            <a:ext cx="3138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cil</a:t>
            </a:r>
            <a:r>
              <a:rPr lang="en-US" sz="2800" dirty="0">
                <a:solidFill>
                  <a:schemeClr val="tx2"/>
                </a:solidFill>
              </a:rPr>
              <a:t> - circular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32841D0-349A-4C83-A432-9741ACDEDAA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22692" y="3536567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E8D4FA0-D9C5-4A56-A61E-3C391173C181}"/>
              </a:ext>
            </a:extLst>
          </p:cNvPr>
          <p:cNvSpPr txBox="1"/>
          <p:nvPr/>
        </p:nvSpPr>
        <p:spPr>
          <a:xfrm>
            <a:off x="6513068" y="3595294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AB6F2-69F7-4DB4-AF38-47E64B0A7254}"/>
              </a:ext>
            </a:extLst>
          </p:cNvPr>
          <p:cNvSpPr txBox="1"/>
          <p:nvPr/>
        </p:nvSpPr>
        <p:spPr>
          <a:xfrm>
            <a:off x="6513068" y="500618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E40E2A-95AB-46B2-9C41-B7C10AC57458}"/>
              </a:ext>
            </a:extLst>
          </p:cNvPr>
          <p:cNvCxnSpPr/>
          <p:nvPr/>
        </p:nvCxnSpPr>
        <p:spPr>
          <a:xfrm>
            <a:off x="7603680" y="4115687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C47035-B0BC-4D38-91DC-1C72C40CEB31}"/>
              </a:ext>
            </a:extLst>
          </p:cNvPr>
          <p:cNvCxnSpPr/>
          <p:nvPr/>
        </p:nvCxnSpPr>
        <p:spPr>
          <a:xfrm>
            <a:off x="8135424" y="4114495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7E7808-E593-4EBF-8DBB-9CF8E2BF7E4F}"/>
              </a:ext>
            </a:extLst>
          </p:cNvPr>
          <p:cNvCxnSpPr/>
          <p:nvPr/>
        </p:nvCxnSpPr>
        <p:spPr>
          <a:xfrm>
            <a:off x="8697400" y="4056959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D7C73-C900-4993-AEF6-75D5D768A7D1}"/>
              </a:ext>
            </a:extLst>
          </p:cNvPr>
          <p:cNvSpPr/>
          <p:nvPr/>
        </p:nvSpPr>
        <p:spPr>
          <a:xfrm>
            <a:off x="6473687" y="2766234"/>
            <a:ext cx="33772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cir</a:t>
            </a:r>
            <a:r>
              <a:rPr lang="en-US" sz="2800" dirty="0">
                <a:solidFill>
                  <a:schemeClr val="tx2"/>
                </a:solidFill>
              </a:rPr>
              <a:t> - circular shift right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090CD1-C59C-4ADB-80EA-82EFB135A01D}"/>
              </a:ext>
            </a:extLst>
          </p:cNvPr>
          <p:cNvGrpSpPr/>
          <p:nvPr/>
        </p:nvGrpSpPr>
        <p:grpSpPr>
          <a:xfrm>
            <a:off x="2587487" y="3384167"/>
            <a:ext cx="2605216" cy="1885952"/>
            <a:chOff x="1295400" y="3962400"/>
            <a:chExt cx="2605216" cy="188595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166B4C9-3E29-497E-8EB9-A3094408A4C4}"/>
                </a:ext>
              </a:extLst>
            </p:cNvPr>
            <p:cNvCxnSpPr/>
            <p:nvPr/>
          </p:nvCxnSpPr>
          <p:spPr>
            <a:xfrm flipH="1">
              <a:off x="1295400" y="4419600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10AF25-5819-4AA1-B46D-B9CCC366FA47}"/>
                </a:ext>
              </a:extLst>
            </p:cNvPr>
            <p:cNvCxnSpPr/>
            <p:nvPr/>
          </p:nvCxnSpPr>
          <p:spPr>
            <a:xfrm flipH="1">
              <a:off x="3700592" y="5848352"/>
              <a:ext cx="200024" cy="0"/>
            </a:xfrm>
            <a:prstGeom prst="line">
              <a:avLst/>
            </a:prstGeom>
            <a:ln w="25400"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6083CD-15C7-4059-84CD-ECB9A997B12D}"/>
                </a:ext>
              </a:extLst>
            </p:cNvPr>
            <p:cNvCxnSpPr/>
            <p:nvPr/>
          </p:nvCxnSpPr>
          <p:spPr>
            <a:xfrm flipV="1">
              <a:off x="3900616" y="3962400"/>
              <a:ext cx="0" cy="18859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A99A7E-679C-4CDB-AA62-5269BBA06B68}"/>
                </a:ext>
              </a:extLst>
            </p:cNvPr>
            <p:cNvCxnSpPr/>
            <p:nvPr/>
          </p:nvCxnSpPr>
          <p:spPr>
            <a:xfrm flipH="1">
              <a:off x="1295400" y="3962400"/>
              <a:ext cx="2605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0939D3-2876-4118-9CC4-FBD471548151}"/>
                </a:ext>
              </a:extLst>
            </p:cNvPr>
            <p:cNvCxnSpPr/>
            <p:nvPr/>
          </p:nvCxnSpPr>
          <p:spPr>
            <a:xfrm flipV="1">
              <a:off x="1295400" y="3967873"/>
              <a:ext cx="0" cy="4398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B59A57-E868-47FA-A908-E2943A89ED07}"/>
              </a:ext>
            </a:extLst>
          </p:cNvPr>
          <p:cNvGrpSpPr/>
          <p:nvPr/>
        </p:nvGrpSpPr>
        <p:grpSpPr>
          <a:xfrm>
            <a:off x="7111863" y="3384167"/>
            <a:ext cx="2609848" cy="1885952"/>
            <a:chOff x="5819776" y="3962400"/>
            <a:chExt cx="2609848" cy="1885952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572D06F-8A73-454B-BE53-15EC1ECCF4DF}"/>
                </a:ext>
              </a:extLst>
            </p:cNvPr>
            <p:cNvCxnSpPr/>
            <p:nvPr/>
          </p:nvCxnSpPr>
          <p:spPr>
            <a:xfrm flipH="1">
              <a:off x="8229600" y="4419600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656495-18E4-4D2B-8389-2220324CEB76}"/>
                </a:ext>
              </a:extLst>
            </p:cNvPr>
            <p:cNvCxnSpPr/>
            <p:nvPr/>
          </p:nvCxnSpPr>
          <p:spPr>
            <a:xfrm flipH="1">
              <a:off x="5819776" y="5848352"/>
              <a:ext cx="200024" cy="0"/>
            </a:xfrm>
            <a:prstGeom prst="line">
              <a:avLst/>
            </a:prstGeom>
            <a:ln w="25400"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A4E8DCB-F7ED-4700-8DBD-16698FDFF6BF}"/>
                </a:ext>
              </a:extLst>
            </p:cNvPr>
            <p:cNvCxnSpPr/>
            <p:nvPr/>
          </p:nvCxnSpPr>
          <p:spPr>
            <a:xfrm flipV="1">
              <a:off x="5834064" y="3962400"/>
              <a:ext cx="0" cy="1885952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113B7F-8C00-4F65-85B5-A1346188C474}"/>
                </a:ext>
              </a:extLst>
            </p:cNvPr>
            <p:cNvCxnSpPr/>
            <p:nvPr/>
          </p:nvCxnSpPr>
          <p:spPr>
            <a:xfrm flipH="1">
              <a:off x="5824408" y="3962400"/>
              <a:ext cx="260508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21F63FB-CABA-46C7-9DB3-CBBB731B58CE}"/>
                </a:ext>
              </a:extLst>
            </p:cNvPr>
            <p:cNvCxnSpPr/>
            <p:nvPr/>
          </p:nvCxnSpPr>
          <p:spPr>
            <a:xfrm flipV="1">
              <a:off x="8429624" y="3967873"/>
              <a:ext cx="0" cy="43988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12D98142-7528-41F0-B3B1-511C1EBFDF5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87511" y="494507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0D175792-1279-44C8-9CC3-6513208499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35199" y="494507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C11F559B-0E21-462C-92DF-B190EF8D517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82887" y="494944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2FDBFBC-1B71-4E7A-9B6B-BDC19899D4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430575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AE0BD83D-CE80-4C42-AA7A-168881569F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321543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28A2319-5873-4528-B80D-65CB0BF9BD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62087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56C22F67-7BCB-46A9-9A90-CAE129B1D4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415263" y="4954850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F834108D-3E55-4D93-9473-AE23DD23A4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62951" y="495381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59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A6743-4F18-4071-93CA-389A7B5A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Shift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54C0E-7787-4FC3-A1D6-486E944EB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1939391"/>
          </a:xfrm>
        </p:spPr>
        <p:txBody>
          <a:bodyPr/>
          <a:lstStyle/>
          <a:p>
            <a:pPr marL="457200" indent="-457200" algn="just">
              <a:buFont typeface="+mj-lt"/>
              <a:buAutoNum type="arabicPeriod" startAt="3"/>
            </a:pPr>
            <a:r>
              <a:rPr lang="en-US" dirty="0">
                <a:solidFill>
                  <a:schemeClr val="tx2"/>
                </a:solidFill>
              </a:rPr>
              <a:t>Arithmetic Shift</a:t>
            </a:r>
          </a:p>
          <a:p>
            <a:pPr lvl="0" algn="just"/>
            <a:r>
              <a:rPr lang="en-US" dirty="0"/>
              <a:t>An </a:t>
            </a:r>
            <a:r>
              <a:rPr lang="en-US" i="1" dirty="0">
                <a:solidFill>
                  <a:schemeClr val="tx2"/>
                </a:solidFill>
              </a:rPr>
              <a:t>arithmetic shift</a:t>
            </a:r>
            <a:r>
              <a:rPr lang="en-US" dirty="0"/>
              <a:t> is a micro-operation that shifts a signed binary number to the left or right.</a:t>
            </a:r>
          </a:p>
          <a:p>
            <a:pPr lvl="0"/>
            <a:r>
              <a:rPr lang="en-US" dirty="0"/>
              <a:t>An arithmetic </a:t>
            </a:r>
            <a:r>
              <a:rPr lang="en-US" dirty="0">
                <a:solidFill>
                  <a:schemeClr val="accent6"/>
                </a:solidFill>
              </a:rPr>
              <a:t>shift-left multiplies </a:t>
            </a:r>
            <a:r>
              <a:rPr lang="en-US" dirty="0"/>
              <a:t>a signed binary number by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 </a:t>
            </a:r>
          </a:p>
          <a:p>
            <a:r>
              <a:rPr lang="en-US" dirty="0"/>
              <a:t>An arithmetic </a:t>
            </a:r>
            <a:r>
              <a:rPr lang="en-US" dirty="0">
                <a:solidFill>
                  <a:schemeClr val="accent6"/>
                </a:solidFill>
              </a:rPr>
              <a:t>shift-right divides </a:t>
            </a:r>
            <a:r>
              <a:rPr lang="en-US" dirty="0"/>
              <a:t>the number by </a:t>
            </a:r>
            <a:r>
              <a:rPr lang="en-US" dirty="0">
                <a:solidFill>
                  <a:schemeClr val="accent6"/>
                </a:solidFill>
              </a:rPr>
              <a:t>2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BC692F-0E67-4836-B460-DE89F54743B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79785" y="357316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7835C3E-06DA-4A5B-BAFC-EF016F5AED0F}"/>
              </a:ext>
            </a:extLst>
          </p:cNvPr>
          <p:cNvSpPr txBox="1"/>
          <p:nvPr/>
        </p:nvSpPr>
        <p:spPr>
          <a:xfrm>
            <a:off x="2070161" y="363189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F05FA-1F23-414D-9EC2-C60E9853B758}"/>
              </a:ext>
            </a:extLst>
          </p:cNvPr>
          <p:cNvSpPr txBox="1"/>
          <p:nvPr/>
        </p:nvSpPr>
        <p:spPr>
          <a:xfrm>
            <a:off x="2070161" y="504278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F794C6-A505-44C1-9753-9B6819551743}"/>
              </a:ext>
            </a:extLst>
          </p:cNvPr>
          <p:cNvCxnSpPr/>
          <p:nvPr/>
        </p:nvCxnSpPr>
        <p:spPr>
          <a:xfrm flipH="1">
            <a:off x="3136961" y="4152288"/>
            <a:ext cx="552448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AD654F-5330-406D-81BD-5C46A155A527}"/>
              </a:ext>
            </a:extLst>
          </p:cNvPr>
          <p:cNvCxnSpPr/>
          <p:nvPr/>
        </p:nvCxnSpPr>
        <p:spPr>
          <a:xfrm flipH="1">
            <a:off x="3689409" y="4152288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163DBE-D3C3-4B4A-BBA7-637451CDB450}"/>
              </a:ext>
            </a:extLst>
          </p:cNvPr>
          <p:cNvCxnSpPr/>
          <p:nvPr/>
        </p:nvCxnSpPr>
        <p:spPr>
          <a:xfrm flipH="1">
            <a:off x="4251385" y="4152288"/>
            <a:ext cx="561976" cy="831772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418F3-1992-4691-A3DC-AB9562F342E2}"/>
              </a:ext>
            </a:extLst>
          </p:cNvPr>
          <p:cNvSpPr/>
          <p:nvPr/>
        </p:nvSpPr>
        <p:spPr>
          <a:xfrm>
            <a:off x="1812235" y="2802835"/>
            <a:ext cx="38376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ashl</a:t>
            </a:r>
            <a:r>
              <a:rPr lang="en-US" sz="2800" dirty="0">
                <a:solidFill>
                  <a:schemeClr val="tx2"/>
                </a:solidFill>
              </a:rPr>
              <a:t> - arithmetic shift left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7BF5ADE-99D3-48B2-8342-1F8C0118EE3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4966" y="3573168"/>
          <a:ext cx="2190752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7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D1D9898-E23B-47E1-8E05-1868CF585BB5}"/>
              </a:ext>
            </a:extLst>
          </p:cNvPr>
          <p:cNvSpPr txBox="1"/>
          <p:nvPr/>
        </p:nvSpPr>
        <p:spPr>
          <a:xfrm>
            <a:off x="6605342" y="363189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CAB4A6-3019-4381-BD95-B288935513EC}"/>
              </a:ext>
            </a:extLst>
          </p:cNvPr>
          <p:cNvSpPr txBox="1"/>
          <p:nvPr/>
        </p:nvSpPr>
        <p:spPr>
          <a:xfrm>
            <a:off x="6605342" y="504278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BA56C97-7E90-4E38-A144-0EC58C2C8134}"/>
              </a:ext>
            </a:extLst>
          </p:cNvPr>
          <p:cNvCxnSpPr/>
          <p:nvPr/>
        </p:nvCxnSpPr>
        <p:spPr>
          <a:xfrm>
            <a:off x="7695954" y="4152288"/>
            <a:ext cx="481012" cy="8293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82AE67E-0A5B-41EA-B072-35B7B52AA03E}"/>
              </a:ext>
            </a:extLst>
          </p:cNvPr>
          <p:cNvCxnSpPr/>
          <p:nvPr/>
        </p:nvCxnSpPr>
        <p:spPr>
          <a:xfrm>
            <a:off x="8227698" y="4151096"/>
            <a:ext cx="511244" cy="830580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B3BE7D-0A08-4DEE-8926-C6ADEA896D65}"/>
              </a:ext>
            </a:extLst>
          </p:cNvPr>
          <p:cNvCxnSpPr/>
          <p:nvPr/>
        </p:nvCxnSpPr>
        <p:spPr>
          <a:xfrm>
            <a:off x="8789674" y="4093560"/>
            <a:ext cx="535056" cy="88168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ED6EEB4-23D4-4C06-B55E-648089E5A930}"/>
              </a:ext>
            </a:extLst>
          </p:cNvPr>
          <p:cNvSpPr/>
          <p:nvPr/>
        </p:nvSpPr>
        <p:spPr>
          <a:xfrm>
            <a:off x="6194126" y="2802835"/>
            <a:ext cx="40763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</a:rPr>
              <a:t>ashr</a:t>
            </a:r>
            <a:r>
              <a:rPr lang="en-US" sz="2800" dirty="0">
                <a:solidFill>
                  <a:schemeClr val="tx2"/>
                </a:solidFill>
              </a:rPr>
              <a:t> - arithmetic shift right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B33AE14-75F2-496F-8AE3-79587F5EF60F}"/>
              </a:ext>
            </a:extLst>
          </p:cNvPr>
          <p:cNvSpPr/>
          <p:nvPr/>
        </p:nvSpPr>
        <p:spPr>
          <a:xfrm>
            <a:off x="2879785" y="3573168"/>
            <a:ext cx="533400" cy="57792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149DE81-3251-4AC5-8DAA-3A1533D14B8E}"/>
              </a:ext>
            </a:extLst>
          </p:cNvPr>
          <p:cNvSpPr/>
          <p:nvPr/>
        </p:nvSpPr>
        <p:spPr>
          <a:xfrm>
            <a:off x="7417699" y="3573168"/>
            <a:ext cx="533400" cy="577928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A04857-1540-46F5-915C-4F3044E99829}"/>
              </a:ext>
            </a:extLst>
          </p:cNvPr>
          <p:cNvGrpSpPr/>
          <p:nvPr/>
        </p:nvGrpSpPr>
        <p:grpSpPr>
          <a:xfrm>
            <a:off x="7208147" y="3892256"/>
            <a:ext cx="200024" cy="1447800"/>
            <a:chOff x="5819776" y="4357688"/>
            <a:chExt cx="200024" cy="14478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A86D47-DC5D-4FE6-AF57-D870EC392609}"/>
                </a:ext>
              </a:extLst>
            </p:cNvPr>
            <p:cNvCxnSpPr/>
            <p:nvPr/>
          </p:nvCxnSpPr>
          <p:spPr>
            <a:xfrm flipH="1">
              <a:off x="5819776" y="4357688"/>
              <a:ext cx="200024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335E88-18CC-485F-8E59-5ED49CF75536}"/>
                </a:ext>
              </a:extLst>
            </p:cNvPr>
            <p:cNvCxnSpPr/>
            <p:nvPr/>
          </p:nvCxnSpPr>
          <p:spPr>
            <a:xfrm flipH="1">
              <a:off x="5819776" y="5791200"/>
              <a:ext cx="200024" cy="0"/>
            </a:xfrm>
            <a:prstGeom prst="line">
              <a:avLst/>
            </a:prstGeom>
            <a:ln w="25400"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D722C8-89D7-4E74-83C0-9B4EE9888205}"/>
                </a:ext>
              </a:extLst>
            </p:cNvPr>
            <p:cNvCxnSpPr/>
            <p:nvPr/>
          </p:nvCxnSpPr>
          <p:spPr>
            <a:xfrm flipV="1">
              <a:off x="5819776" y="4357688"/>
              <a:ext cx="0" cy="1447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697DF09E-E812-4459-983C-CC45C93B33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82165" y="498081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E6578E7-AA2C-4938-B782-1D00F73B95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29853" y="4980816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6A311774-163A-4BF5-88AF-E5503E3704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77541" y="498518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EA521213-6485-4876-B4CB-259260AFD6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25229" y="4985187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60234DE6-C2B1-4852-9996-0BD122668A3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414966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96D4BB6-0654-4421-95F1-CA22B7ECF1A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55510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81567919-CC23-4EA6-8ED2-6BBF8F96F0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8686" y="4992648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0B68CE4-015F-484E-A30E-7BFB60252F0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056374" y="4991615"/>
          <a:ext cx="547688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7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0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709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16" grpId="0"/>
      <p:bldP spid="19" grpId="0"/>
      <p:bldP spid="20" grpId="0"/>
      <p:bldP spid="29" grpId="0"/>
      <p:bldP spid="30" grpId="0" animBg="1"/>
      <p:bldP spid="3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A7852-9E41-4B48-A2B5-37EE4B96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Combinational Circuit Shifter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D82F24-A9DF-4B3E-AD81-B85CB0E7357F}"/>
              </a:ext>
            </a:extLst>
          </p:cNvPr>
          <p:cNvGrpSpPr/>
          <p:nvPr/>
        </p:nvGrpSpPr>
        <p:grpSpPr>
          <a:xfrm>
            <a:off x="3695118" y="1376987"/>
            <a:ext cx="1327450" cy="963079"/>
            <a:chOff x="1187150" y="2666996"/>
            <a:chExt cx="1632250" cy="9327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3BA6A0C-350F-46B1-9790-A795A762A2E4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15E18A-5CD0-45CF-9C4A-C511FE2F345E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BD4BC4-79C3-41E4-BA6C-A363A935C535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7F2918-5584-4BD3-AA5E-4168827B6830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8A2599-0B11-4230-A29A-F48716ECDB1A}"/>
              </a:ext>
            </a:extLst>
          </p:cNvPr>
          <p:cNvGrpSpPr/>
          <p:nvPr/>
        </p:nvGrpSpPr>
        <p:grpSpPr>
          <a:xfrm>
            <a:off x="3695118" y="2671330"/>
            <a:ext cx="1327450" cy="963079"/>
            <a:chOff x="1187150" y="2666996"/>
            <a:chExt cx="1632250" cy="9327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BDD971-B88B-4646-BB48-084F1D183D20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5666C9B-1B6C-4859-B23C-E42E8EC08CD3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B48041-063E-41D0-9DF4-F8D81F6919E4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D64FCF-881A-4AEB-9470-DDA0AA94A67E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A7B28A-B30E-40B1-90B8-2BFEA5DD12D0}"/>
              </a:ext>
            </a:extLst>
          </p:cNvPr>
          <p:cNvGrpSpPr/>
          <p:nvPr/>
        </p:nvGrpSpPr>
        <p:grpSpPr>
          <a:xfrm>
            <a:off x="3695118" y="3939209"/>
            <a:ext cx="1327450" cy="963079"/>
            <a:chOff x="1187150" y="2666996"/>
            <a:chExt cx="1632250" cy="9327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10743D4-8065-4F80-8F04-48AF4E662D0D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0EA65E-72F8-430A-831B-9D07DC0F0F53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F07FFE-6036-4D32-8E82-4EE0A5674993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D39FF9-3AD3-47DA-BD45-650B494BA37D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F397E7-8E5E-4B08-B811-F4308EDB01B6}"/>
              </a:ext>
            </a:extLst>
          </p:cNvPr>
          <p:cNvGrpSpPr/>
          <p:nvPr/>
        </p:nvGrpSpPr>
        <p:grpSpPr>
          <a:xfrm>
            <a:off x="3695118" y="5233552"/>
            <a:ext cx="1327450" cy="963079"/>
            <a:chOff x="1187150" y="2666996"/>
            <a:chExt cx="1632250" cy="9327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192D777-6AAE-4743-BFB3-9CE99C814935}"/>
                </a:ext>
              </a:extLst>
            </p:cNvPr>
            <p:cNvGrpSpPr/>
            <p:nvPr/>
          </p:nvGrpSpPr>
          <p:grpSpPr>
            <a:xfrm>
              <a:off x="1225357" y="2666996"/>
              <a:ext cx="1594043" cy="932761"/>
              <a:chOff x="372035" y="1452283"/>
              <a:chExt cx="1532965" cy="154641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A5C9516-2302-4D9A-B6EA-C65A7DAAB77C}"/>
                  </a:ext>
                </a:extLst>
              </p:cNvPr>
              <p:cNvSpPr/>
              <p:nvPr/>
            </p:nvSpPr>
            <p:spPr>
              <a:xfrm>
                <a:off x="372035" y="1452283"/>
                <a:ext cx="1532965" cy="1546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7CCC1-547B-4878-9EAB-530F19FE6657}"/>
                  </a:ext>
                </a:extLst>
              </p:cNvPr>
              <p:cNvSpPr txBox="1"/>
              <p:nvPr/>
            </p:nvSpPr>
            <p:spPr>
              <a:xfrm>
                <a:off x="372035" y="1481028"/>
                <a:ext cx="287202" cy="14825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4AA5C64-10F0-4F88-8D9A-107228EFB1E3}"/>
                </a:ext>
              </a:extLst>
            </p:cNvPr>
            <p:cNvSpPr txBox="1"/>
            <p:nvPr/>
          </p:nvSpPr>
          <p:spPr>
            <a:xfrm>
              <a:off x="1187150" y="2997235"/>
              <a:ext cx="1600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MUX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94B3C2B-8B20-4376-B3E4-5A0FC9C597C1}"/>
              </a:ext>
            </a:extLst>
          </p:cNvPr>
          <p:cNvGrpSpPr/>
          <p:nvPr/>
        </p:nvGrpSpPr>
        <p:grpSpPr>
          <a:xfrm>
            <a:off x="3346168" y="1043609"/>
            <a:ext cx="380022" cy="4371976"/>
            <a:chOff x="2362200" y="1143000"/>
            <a:chExt cx="380022" cy="4371976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843F684-7579-4980-841F-7316060FD29D}"/>
                </a:ext>
              </a:extLst>
            </p:cNvPr>
            <p:cNvCxnSpPr/>
            <p:nvPr/>
          </p:nvCxnSpPr>
          <p:spPr>
            <a:xfrm>
              <a:off x="2362200" y="1143000"/>
              <a:ext cx="0" cy="437197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8ED9CE-A45E-4773-9A8E-6B45E432A67F}"/>
                </a:ext>
              </a:extLst>
            </p:cNvPr>
            <p:cNvCxnSpPr/>
            <p:nvPr/>
          </p:nvCxnSpPr>
          <p:spPr>
            <a:xfrm>
              <a:off x="2362200" y="1676400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141D71-7872-4F3D-A174-243A75C09E67}"/>
                </a:ext>
              </a:extLst>
            </p:cNvPr>
            <p:cNvCxnSpPr/>
            <p:nvPr/>
          </p:nvCxnSpPr>
          <p:spPr>
            <a:xfrm>
              <a:off x="2362200" y="2971800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C2CA834-35B5-4B57-A399-11C5345BE0F2}"/>
                </a:ext>
              </a:extLst>
            </p:cNvPr>
            <p:cNvCxnSpPr/>
            <p:nvPr/>
          </p:nvCxnSpPr>
          <p:spPr>
            <a:xfrm>
              <a:off x="2362200" y="4238624"/>
              <a:ext cx="380022" cy="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FDB437-C19A-4860-9DB4-100C8772D1BC}"/>
                </a:ext>
              </a:extLst>
            </p:cNvPr>
            <p:cNvCxnSpPr/>
            <p:nvPr/>
          </p:nvCxnSpPr>
          <p:spPr>
            <a:xfrm>
              <a:off x="2362200" y="5514976"/>
              <a:ext cx="3800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D7D2A0-F2AB-4E9B-B8F9-C7AFCCBC4547}"/>
              </a:ext>
            </a:extLst>
          </p:cNvPr>
          <p:cNvCxnSpPr/>
          <p:nvPr/>
        </p:nvCxnSpPr>
        <p:spPr>
          <a:xfrm>
            <a:off x="2965168" y="3143873"/>
            <a:ext cx="761022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6FFB0B2-5B0B-44A2-847B-A09D869C71B5}"/>
              </a:ext>
            </a:extLst>
          </p:cNvPr>
          <p:cNvCxnSpPr/>
          <p:nvPr/>
        </p:nvCxnSpPr>
        <p:spPr>
          <a:xfrm>
            <a:off x="2965168" y="2491409"/>
            <a:ext cx="0" cy="65246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F38A336-278A-4F4A-916F-6E50E97B9240}"/>
              </a:ext>
            </a:extLst>
          </p:cNvPr>
          <p:cNvCxnSpPr/>
          <p:nvPr/>
        </p:nvCxnSpPr>
        <p:spPr>
          <a:xfrm>
            <a:off x="1593568" y="2491409"/>
            <a:ext cx="1371600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66C8491-1991-4463-A341-CB842D143947}"/>
              </a:ext>
            </a:extLst>
          </p:cNvPr>
          <p:cNvGrpSpPr/>
          <p:nvPr/>
        </p:nvGrpSpPr>
        <p:grpSpPr>
          <a:xfrm>
            <a:off x="1603507" y="2110409"/>
            <a:ext cx="2132622" cy="2286000"/>
            <a:chOff x="609600" y="2209800"/>
            <a:chExt cx="2132622" cy="228600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0F537AB-38D4-48B4-BE76-079A9610170E}"/>
                </a:ext>
              </a:extLst>
            </p:cNvPr>
            <p:cNvCxnSpPr/>
            <p:nvPr/>
          </p:nvCxnSpPr>
          <p:spPr>
            <a:xfrm>
              <a:off x="1676400" y="2209800"/>
              <a:ext cx="104775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119719-70AD-4B92-9470-26A02E37D19B}"/>
                </a:ext>
              </a:extLst>
            </p:cNvPr>
            <p:cNvCxnSpPr/>
            <p:nvPr/>
          </p:nvCxnSpPr>
          <p:spPr>
            <a:xfrm>
              <a:off x="1676400" y="2209800"/>
              <a:ext cx="0" cy="2286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21CF411-E546-4624-A3B5-FC686A363D74}"/>
                </a:ext>
              </a:extLst>
            </p:cNvPr>
            <p:cNvCxnSpPr/>
            <p:nvPr/>
          </p:nvCxnSpPr>
          <p:spPr>
            <a:xfrm>
              <a:off x="1676400" y="4495800"/>
              <a:ext cx="10658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B2FF61-18B2-4497-9806-08AA193BFF9D}"/>
                </a:ext>
              </a:extLst>
            </p:cNvPr>
            <p:cNvCxnSpPr/>
            <p:nvPr/>
          </p:nvCxnSpPr>
          <p:spPr>
            <a:xfrm>
              <a:off x="609600" y="2971800"/>
              <a:ext cx="1066800" cy="0"/>
            </a:xfrm>
            <a:prstGeom prst="line">
              <a:avLst/>
            </a:prstGeom>
            <a:ln w="25400"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99E526-04E3-4B16-AF7B-72D1E2F83FCB}"/>
              </a:ext>
            </a:extLst>
          </p:cNvPr>
          <p:cNvGrpSpPr/>
          <p:nvPr/>
        </p:nvGrpSpPr>
        <p:grpSpPr>
          <a:xfrm>
            <a:off x="1593568" y="3420097"/>
            <a:ext cx="2135446" cy="2294846"/>
            <a:chOff x="609600" y="3519488"/>
            <a:chExt cx="2135446" cy="229484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8162AC-FBB7-4171-A8BE-00DB7F9D544A}"/>
                </a:ext>
              </a:extLst>
            </p:cNvPr>
            <p:cNvCxnSpPr/>
            <p:nvPr/>
          </p:nvCxnSpPr>
          <p:spPr>
            <a:xfrm>
              <a:off x="609600" y="3519488"/>
              <a:ext cx="2118334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2BA5A2-785B-4510-B01B-9B2361144125}"/>
                </a:ext>
              </a:extLst>
            </p:cNvPr>
            <p:cNvCxnSpPr/>
            <p:nvPr/>
          </p:nvCxnSpPr>
          <p:spPr>
            <a:xfrm>
              <a:off x="1305339" y="3519488"/>
              <a:ext cx="0" cy="2286000"/>
            </a:xfrm>
            <a:prstGeom prst="line">
              <a:avLst/>
            </a:prstGeom>
            <a:ln w="25400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07C6B5B-08C1-4F41-9263-2531D6B0F237}"/>
                </a:ext>
              </a:extLst>
            </p:cNvPr>
            <p:cNvCxnSpPr>
              <a:cxnSpLocks/>
            </p:cNvCxnSpPr>
            <p:nvPr/>
          </p:nvCxnSpPr>
          <p:spPr>
            <a:xfrm>
              <a:off x="1299202" y="5805339"/>
              <a:ext cx="1445844" cy="8995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404A9A-06F9-4F28-944A-B8189CEA240D}"/>
              </a:ext>
            </a:extLst>
          </p:cNvPr>
          <p:cNvGrpSpPr/>
          <p:nvPr/>
        </p:nvGrpSpPr>
        <p:grpSpPr>
          <a:xfrm>
            <a:off x="1594546" y="4034457"/>
            <a:ext cx="2132622" cy="652464"/>
            <a:chOff x="610578" y="4133848"/>
            <a:chExt cx="2132622" cy="652464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938C1C8-93BE-44AA-8520-A8099FE054CA}"/>
                </a:ext>
              </a:extLst>
            </p:cNvPr>
            <p:cNvCxnSpPr/>
            <p:nvPr/>
          </p:nvCxnSpPr>
          <p:spPr>
            <a:xfrm>
              <a:off x="1066800" y="4786312"/>
              <a:ext cx="1676400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4BF1755-18AB-48CB-AB3E-17293B42B82F}"/>
                </a:ext>
              </a:extLst>
            </p:cNvPr>
            <p:cNvCxnSpPr/>
            <p:nvPr/>
          </p:nvCxnSpPr>
          <p:spPr>
            <a:xfrm>
              <a:off x="1066800" y="4133848"/>
              <a:ext cx="0" cy="65246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F85B83F-ED89-43BD-A499-B41711E33A25}"/>
                </a:ext>
              </a:extLst>
            </p:cNvPr>
            <p:cNvCxnSpPr/>
            <p:nvPr/>
          </p:nvCxnSpPr>
          <p:spPr>
            <a:xfrm>
              <a:off x="610578" y="4133848"/>
              <a:ext cx="456222" cy="0"/>
            </a:xfrm>
            <a:prstGeom prst="line">
              <a:avLst/>
            </a:prstGeom>
            <a:ln w="25400"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80CBEC8-651B-410B-982F-C8C968546A92}"/>
              </a:ext>
            </a:extLst>
          </p:cNvPr>
          <p:cNvCxnSpPr/>
          <p:nvPr/>
        </p:nvCxnSpPr>
        <p:spPr>
          <a:xfrm>
            <a:off x="1603507" y="1853233"/>
            <a:ext cx="2118334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71BB2E7-0802-40DE-9308-8E843E6A8304}"/>
              </a:ext>
            </a:extLst>
          </p:cNvPr>
          <p:cNvCxnSpPr/>
          <p:nvPr/>
        </p:nvCxnSpPr>
        <p:spPr>
          <a:xfrm>
            <a:off x="1604485" y="5996609"/>
            <a:ext cx="2118334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AB38ED-9570-46A8-A055-E59C8EFA0064}"/>
              </a:ext>
            </a:extLst>
          </p:cNvPr>
          <p:cNvCxnSpPr/>
          <p:nvPr/>
        </p:nvCxnSpPr>
        <p:spPr>
          <a:xfrm>
            <a:off x="5032092" y="1853233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8F90BA2-3627-46D8-B8D5-F5D7939F0ABD}"/>
              </a:ext>
            </a:extLst>
          </p:cNvPr>
          <p:cNvCxnSpPr/>
          <p:nvPr/>
        </p:nvCxnSpPr>
        <p:spPr>
          <a:xfrm>
            <a:off x="5022568" y="3177209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C0FFFED-AE0D-4E6D-99A8-0A8855AAF52D}"/>
              </a:ext>
            </a:extLst>
          </p:cNvPr>
          <p:cNvCxnSpPr/>
          <p:nvPr/>
        </p:nvCxnSpPr>
        <p:spPr>
          <a:xfrm>
            <a:off x="5032092" y="4410697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1AC8469-EC4D-43DC-A1AE-9FA8273C3553}"/>
              </a:ext>
            </a:extLst>
          </p:cNvPr>
          <p:cNvCxnSpPr/>
          <p:nvPr/>
        </p:nvCxnSpPr>
        <p:spPr>
          <a:xfrm>
            <a:off x="5022568" y="5734673"/>
            <a:ext cx="676276" cy="0"/>
          </a:xfrm>
          <a:prstGeom prst="line">
            <a:avLst/>
          </a:prstGeom>
          <a:ln w="25400"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8C4EF6E-392A-49B7-A12B-A12C6BF94CEE}"/>
              </a:ext>
            </a:extLst>
          </p:cNvPr>
          <p:cNvSpPr txBox="1"/>
          <p:nvPr/>
        </p:nvSpPr>
        <p:spPr>
          <a:xfrm>
            <a:off x="1100799" y="226645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DA3620B-6F98-49AC-BCCC-D57A4157558D}"/>
              </a:ext>
            </a:extLst>
          </p:cNvPr>
          <p:cNvSpPr txBox="1"/>
          <p:nvPr/>
        </p:nvSpPr>
        <p:spPr>
          <a:xfrm>
            <a:off x="1100799" y="2673726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353AC-6BD9-4EB8-B7FA-CAB3F60C8712}"/>
              </a:ext>
            </a:extLst>
          </p:cNvPr>
          <p:cNvSpPr txBox="1"/>
          <p:nvPr/>
        </p:nvSpPr>
        <p:spPr>
          <a:xfrm>
            <a:off x="1099290" y="3177209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5FB8BF-CCB8-4D67-8975-A672D45AC4AF}"/>
              </a:ext>
            </a:extLst>
          </p:cNvPr>
          <p:cNvSpPr txBox="1"/>
          <p:nvPr/>
        </p:nvSpPr>
        <p:spPr>
          <a:xfrm>
            <a:off x="1099290" y="3820373"/>
            <a:ext cx="449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A6B623-7D77-4A96-AC33-F42DC01F8D67}"/>
              </a:ext>
            </a:extLst>
          </p:cNvPr>
          <p:cNvSpPr txBox="1"/>
          <p:nvPr/>
        </p:nvSpPr>
        <p:spPr>
          <a:xfrm>
            <a:off x="5338873" y="1452097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7867B6-2681-4AF4-A2FE-FE9DAEEA121A}"/>
              </a:ext>
            </a:extLst>
          </p:cNvPr>
          <p:cNvSpPr txBox="1"/>
          <p:nvPr/>
        </p:nvSpPr>
        <p:spPr>
          <a:xfrm>
            <a:off x="5331387" y="278485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96A9FD-D1DF-44BA-8A61-94C3B607963A}"/>
              </a:ext>
            </a:extLst>
          </p:cNvPr>
          <p:cNvSpPr txBox="1"/>
          <p:nvPr/>
        </p:nvSpPr>
        <p:spPr>
          <a:xfrm>
            <a:off x="5345451" y="3996299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6B1F48-0441-4158-9DFE-F4AFEA2D74EF}"/>
              </a:ext>
            </a:extLst>
          </p:cNvPr>
          <p:cNvSpPr txBox="1"/>
          <p:nvPr/>
        </p:nvSpPr>
        <p:spPr>
          <a:xfrm>
            <a:off x="5345451" y="532359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H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0BB6814-C06A-4554-9C36-4F1153BECDF7}"/>
              </a:ext>
            </a:extLst>
          </p:cNvPr>
          <p:cNvSpPr txBox="1"/>
          <p:nvPr/>
        </p:nvSpPr>
        <p:spPr>
          <a:xfrm>
            <a:off x="2507968" y="87209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Select</a:t>
            </a:r>
            <a:endParaRPr lang="en-US" sz="200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097974-0FFC-4959-ADD0-1CBABF238E6F}"/>
              </a:ext>
            </a:extLst>
          </p:cNvPr>
          <p:cNvSpPr txBox="1"/>
          <p:nvPr/>
        </p:nvSpPr>
        <p:spPr>
          <a:xfrm>
            <a:off x="3353691" y="735497"/>
            <a:ext cx="1366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 – Shift right</a:t>
            </a:r>
          </a:p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 – Shift left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B1CE1CE-9C15-480E-BE4B-D066FC1B4FA4}"/>
              </a:ext>
            </a:extLst>
          </p:cNvPr>
          <p:cNvSpPr txBox="1"/>
          <p:nvPr/>
        </p:nvSpPr>
        <p:spPr>
          <a:xfrm>
            <a:off x="1099290" y="1643654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4E8CF1-2554-4861-87E8-98CD262C065E}"/>
              </a:ext>
            </a:extLst>
          </p:cNvPr>
          <p:cNvSpPr txBox="1"/>
          <p:nvPr/>
        </p:nvSpPr>
        <p:spPr>
          <a:xfrm>
            <a:off x="1100684" y="5768009"/>
            <a:ext cx="359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65DE832-A191-42C9-AA2B-11FB58D596B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993835" y="2355078"/>
          <a:ext cx="4136445" cy="163459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272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72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ysClr val="windowText" lastClr="000000"/>
                          </a:solidFill>
                        </a:rPr>
                        <a:t>H</a:t>
                      </a:r>
                      <a:r>
                        <a:rPr lang="en-US" sz="2400" baseline="-25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/>
                        <a:t>I</a:t>
                      </a:r>
                      <a:r>
                        <a:rPr lang="en-US" sz="2400" baseline="-25000" dirty="0"/>
                        <a:t>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  <a:r>
                        <a:rPr lang="en-US" sz="2400" baseline="-25000" dirty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</a:t>
                      </a:r>
                      <a:r>
                        <a:rPr lang="en-US" sz="2400" baseline="-25000" dirty="0"/>
                        <a:t>L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602F01E0-5DA2-430E-87DC-FFD4BCB8FDD1}"/>
              </a:ext>
            </a:extLst>
          </p:cNvPr>
          <p:cNvSpPr txBox="1"/>
          <p:nvPr/>
        </p:nvSpPr>
        <p:spPr>
          <a:xfrm>
            <a:off x="3006010" y="11198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FE3A366-C5FA-4D47-A944-C12560ADE6D8}"/>
              </a:ext>
            </a:extLst>
          </p:cNvPr>
          <p:cNvSpPr txBox="1"/>
          <p:nvPr/>
        </p:nvSpPr>
        <p:spPr>
          <a:xfrm>
            <a:off x="1588570" y="36033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0B5C61E-95CB-4EC8-AF70-342141969AD6}"/>
              </a:ext>
            </a:extLst>
          </p:cNvPr>
          <p:cNvSpPr txBox="1"/>
          <p:nvPr/>
        </p:nvSpPr>
        <p:spPr>
          <a:xfrm>
            <a:off x="1590909" y="30159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EF09044-8A99-49DD-BC67-5606D0C0FDE7}"/>
              </a:ext>
            </a:extLst>
          </p:cNvPr>
          <p:cNvSpPr txBox="1"/>
          <p:nvPr/>
        </p:nvSpPr>
        <p:spPr>
          <a:xfrm>
            <a:off x="1591546" y="2062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63F56E-E8BC-45DD-83B6-163A52271398}"/>
              </a:ext>
            </a:extLst>
          </p:cNvPr>
          <p:cNvSpPr txBox="1"/>
          <p:nvPr/>
        </p:nvSpPr>
        <p:spPr>
          <a:xfrm>
            <a:off x="1592457" y="247712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DCC8DA9-1B9A-4ED5-A53A-2B181951AEA4}"/>
              </a:ext>
            </a:extLst>
          </p:cNvPr>
          <p:cNvSpPr txBox="1"/>
          <p:nvPr/>
        </p:nvSpPr>
        <p:spPr>
          <a:xfrm>
            <a:off x="5115845" y="53063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F8CE2C-4C07-45D7-848C-4F66324D5EF9}"/>
              </a:ext>
            </a:extLst>
          </p:cNvPr>
          <p:cNvSpPr txBox="1"/>
          <p:nvPr/>
        </p:nvSpPr>
        <p:spPr>
          <a:xfrm>
            <a:off x="5128123" y="396778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E260A9-25CE-4E27-8DB1-37FEB164D1BC}"/>
              </a:ext>
            </a:extLst>
          </p:cNvPr>
          <p:cNvSpPr txBox="1"/>
          <p:nvPr/>
        </p:nvSpPr>
        <p:spPr>
          <a:xfrm>
            <a:off x="5128760" y="142460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FDE2BAB-61C0-40DE-820F-2F654E1618E2}"/>
              </a:ext>
            </a:extLst>
          </p:cNvPr>
          <p:cNvSpPr txBox="1"/>
          <p:nvPr/>
        </p:nvSpPr>
        <p:spPr>
          <a:xfrm>
            <a:off x="5139610" y="273236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7188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717A-384B-49D8-B14D-AE77B5789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Combinational Circuit Shifter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4AEC1-FC26-468F-9E61-B85C473B0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2674886"/>
          </a:xfrm>
        </p:spPr>
        <p:txBody>
          <a:bodyPr/>
          <a:lstStyle/>
          <a:p>
            <a:pPr lvl="0" algn="just"/>
            <a:r>
              <a:rPr lang="en-US" dirty="0"/>
              <a:t>The 4-bit shifter has four data inputs, A</a:t>
            </a:r>
            <a:r>
              <a:rPr lang="en-US" baseline="-25000" dirty="0"/>
              <a:t>0</a:t>
            </a:r>
            <a:r>
              <a:rPr lang="en-US" dirty="0"/>
              <a:t> through A</a:t>
            </a:r>
            <a:r>
              <a:rPr lang="en-US" baseline="-25000" dirty="0"/>
              <a:t>3</a:t>
            </a:r>
            <a:r>
              <a:rPr lang="en-US" dirty="0"/>
              <a:t> and four data outputs, H</a:t>
            </a:r>
            <a:r>
              <a:rPr lang="en-US" baseline="-25000" dirty="0"/>
              <a:t>0</a:t>
            </a:r>
            <a:r>
              <a:rPr lang="en-US" dirty="0"/>
              <a:t> through H</a:t>
            </a:r>
            <a:r>
              <a:rPr lang="en-US" baseline="-25000" dirty="0"/>
              <a:t>3</a:t>
            </a:r>
            <a:r>
              <a:rPr lang="en-US" dirty="0"/>
              <a:t>.</a:t>
            </a:r>
          </a:p>
          <a:p>
            <a:pPr lvl="0" algn="just"/>
            <a:r>
              <a:rPr lang="en-US" dirty="0"/>
              <a:t>There are two serial inputs, one for shift left (I</a:t>
            </a:r>
            <a:r>
              <a:rPr lang="en-US" baseline="-25000" dirty="0"/>
              <a:t>L</a:t>
            </a:r>
            <a:r>
              <a:rPr lang="en-US" dirty="0"/>
              <a:t>) and the other for shift right (</a:t>
            </a:r>
            <a:r>
              <a:rPr lang="en-US" dirty="0" smtClean="0"/>
              <a:t>I</a:t>
            </a:r>
            <a:r>
              <a:rPr lang="en-US" baseline="-25000" dirty="0"/>
              <a:t>R</a:t>
            </a:r>
            <a:r>
              <a:rPr lang="en-US" dirty="0" smtClean="0"/>
              <a:t>). </a:t>
            </a:r>
            <a:endParaRPr lang="en-US" dirty="0"/>
          </a:p>
          <a:p>
            <a:pPr lvl="0" algn="just"/>
            <a:r>
              <a:rPr lang="en-US" dirty="0"/>
              <a:t>When the selection input S = 0, the input data are shifted right (down in the diagram). </a:t>
            </a:r>
          </a:p>
          <a:p>
            <a:pPr algn="just"/>
            <a:r>
              <a:rPr lang="en-US" dirty="0"/>
              <a:t>When S = 1, the input data are shifted left (up in the diagram).</a:t>
            </a:r>
          </a:p>
          <a:p>
            <a:pPr algn="just"/>
            <a:r>
              <a:rPr lang="en-US" dirty="0"/>
              <a:t>The two serial inputs can be controlled by another multiplexer to provide the three possible types of shifts.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47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92E8-8838-4744-A7DD-92B0ED183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Arithmetic logical shift unit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5463-E8EE-4502-8261-E337007E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- 8</a:t>
            </a:r>
          </a:p>
        </p:txBody>
      </p:sp>
    </p:spTree>
    <p:extLst>
      <p:ext uri="{BB962C8B-B14F-4D97-AF65-F5344CB8AC3E}">
        <p14:creationId xmlns:p14="http://schemas.microsoft.com/office/powerpoint/2010/main" val="4144266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15C2-E7BA-4620-A50B-1D53EDDFF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Arithmetic Logic Shift Unit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5BAC-D2B3-4644-9BC9-2BEC574AF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3539591"/>
          </a:xfrm>
        </p:spPr>
        <p:txBody>
          <a:bodyPr/>
          <a:lstStyle/>
          <a:p>
            <a:pPr lvl="0" algn="just"/>
            <a:r>
              <a:rPr lang="en-US" dirty="0"/>
              <a:t>Instead of having individual registers performing the micro operations directly, computer systems employ a number of storage registers connected to a common operational unit called an arithmetic logic unit, abbreviated ALU.</a:t>
            </a:r>
          </a:p>
          <a:p>
            <a:pPr lvl="0" algn="just"/>
            <a:r>
              <a:rPr lang="en-US" dirty="0"/>
              <a:t>To perform a microoperation, the contents of specified registers are placed in the inputs of the common ALU. </a:t>
            </a:r>
          </a:p>
          <a:p>
            <a:pPr lvl="0" algn="just"/>
            <a:r>
              <a:rPr lang="en-US" dirty="0"/>
              <a:t>The ALU performs an operation and the result of the operation is then transferred to a destination register. </a:t>
            </a:r>
          </a:p>
          <a:p>
            <a:pPr algn="just"/>
            <a:r>
              <a:rPr lang="en-US" dirty="0"/>
              <a:t>The arithmetic, logic, and shift circuits introduced in previous sections can be combined into one ALU with common selection variables.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969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9E28B-E353-40AB-9A56-23F92532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Fixed point representation</a:t>
            </a:r>
            <a:endParaRPr lang="en-IN" b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BD9F42-DE1C-45F0-A57A-FEB22A952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54136"/>
            <a:ext cx="4557879" cy="4691899"/>
          </a:xfrm>
        </p:spPr>
        <p:txBody>
          <a:bodyPr/>
          <a:lstStyle/>
          <a:p>
            <a:r>
              <a:rPr lang="en-US" dirty="0"/>
              <a:t>Integer Representation</a:t>
            </a:r>
          </a:p>
          <a:p>
            <a:pPr lvl="1"/>
            <a:r>
              <a:rPr lang="en-US" dirty="0"/>
              <a:t>Signed-magnitude representation</a:t>
            </a:r>
          </a:p>
          <a:p>
            <a:pPr lvl="1"/>
            <a:r>
              <a:rPr lang="en-US" dirty="0"/>
              <a:t>1’s complement representation</a:t>
            </a:r>
          </a:p>
          <a:p>
            <a:pPr lvl="1"/>
            <a:r>
              <a:rPr lang="en-US" dirty="0"/>
              <a:t>2’s complement representation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Arithmetic Addition</a:t>
            </a:r>
          </a:p>
          <a:p>
            <a:pPr lvl="1"/>
            <a:r>
              <a:rPr lang="en-US" dirty="0"/>
              <a:t>Using 1’s complement</a:t>
            </a:r>
          </a:p>
          <a:p>
            <a:pPr lvl="1"/>
            <a:r>
              <a:rPr lang="en-US" dirty="0"/>
              <a:t>Using 2’s complement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Arithmetic Subtraction</a:t>
            </a:r>
          </a:p>
          <a:p>
            <a:pPr lvl="1"/>
            <a:r>
              <a:rPr lang="en-US" dirty="0"/>
              <a:t>Using 1’s complement</a:t>
            </a:r>
          </a:p>
          <a:p>
            <a:pPr lvl="1"/>
            <a:r>
              <a:rPr lang="en-US" dirty="0"/>
              <a:t>Using 2’s complement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499A006-E426-4673-8BA8-DD2565DA9941}"/>
              </a:ext>
            </a:extLst>
          </p:cNvPr>
          <p:cNvSpPr txBox="1">
            <a:spLocks/>
          </p:cNvSpPr>
          <p:nvPr/>
        </p:nvSpPr>
        <p:spPr>
          <a:xfrm>
            <a:off x="5844208" y="854136"/>
            <a:ext cx="6216612" cy="1720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/>
                </a:solidFill>
              </a:rPr>
              <a:t>Example: </a:t>
            </a:r>
            <a:r>
              <a:rPr lang="en-US" dirty="0"/>
              <a:t>Represent (-14)</a:t>
            </a:r>
          </a:p>
          <a:p>
            <a:pPr lvl="1"/>
            <a:r>
              <a:rPr lang="en-US" dirty="0"/>
              <a:t>Signed-magnitude representation :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0001110</a:t>
            </a:r>
          </a:p>
          <a:p>
            <a:pPr lvl="1"/>
            <a:r>
              <a:rPr lang="en-US" dirty="0"/>
              <a:t>1’s complement representation : </a:t>
            </a:r>
            <a:r>
              <a:rPr lang="en-US" dirty="0">
                <a:solidFill>
                  <a:schemeClr val="accent6"/>
                </a:solidFill>
              </a:rPr>
              <a:t>1 </a:t>
            </a:r>
            <a:r>
              <a:rPr lang="en-US" dirty="0">
                <a:solidFill>
                  <a:schemeClr val="tx2"/>
                </a:solidFill>
              </a:rPr>
              <a:t>1110001 </a:t>
            </a:r>
          </a:p>
          <a:p>
            <a:pPr lvl="1"/>
            <a:r>
              <a:rPr lang="en-US" dirty="0"/>
              <a:t>2’s complement representation : </a:t>
            </a:r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>
                <a:solidFill>
                  <a:schemeClr val="tx2"/>
                </a:solidFill>
              </a:rPr>
              <a:t> 1110010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2DE88A9A-AB46-4DC5-A7B3-420016B6A3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96000" y="2989776"/>
          <a:ext cx="19602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193">
                  <a:extLst>
                    <a:ext uri="{9D8B030D-6E8A-4147-A177-3AD203B41FA5}">
                      <a16:colId xmlns:a16="http://schemas.microsoft.com/office/drawing/2014/main" val="1394938069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365087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00000110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5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00001101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+ 19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00010011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768916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4475258-EFA5-416C-8108-0D4E6F3EADF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250687" y="2989461"/>
          <a:ext cx="196021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8193">
                  <a:extLst>
                    <a:ext uri="{9D8B030D-6E8A-4147-A177-3AD203B41FA5}">
                      <a16:colId xmlns:a16="http://schemas.microsoft.com/office/drawing/2014/main" val="1394938069"/>
                    </a:ext>
                  </a:extLst>
                </a:gridCol>
                <a:gridCol w="1302026">
                  <a:extLst>
                    <a:ext uri="{9D8B030D-6E8A-4147-A177-3AD203B41FA5}">
                      <a16:colId xmlns:a16="http://schemas.microsoft.com/office/drawing/2014/main" val="36508715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+ 6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00000110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2852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- 13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11110011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38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- 7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0" dirty="0">
                          <a:solidFill>
                            <a:sysClr val="windowText" lastClr="000000"/>
                          </a:solidFill>
                        </a:rPr>
                        <a:t>11111001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7689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2246664-1BD0-4924-85BB-6EC770A00B61}"/>
              </a:ext>
            </a:extLst>
          </p:cNvPr>
          <p:cNvSpPr txBox="1"/>
          <p:nvPr/>
        </p:nvSpPr>
        <p:spPr>
          <a:xfrm>
            <a:off x="5886291" y="4804661"/>
            <a:ext cx="6132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6"/>
                </a:solidFill>
              </a:rPr>
              <a:t>Note: negative number must initially be in 2’s complement </a:t>
            </a:r>
          </a:p>
        </p:txBody>
      </p:sp>
    </p:spTree>
    <p:extLst>
      <p:ext uri="{BB962C8B-B14F-4D97-AF65-F5344CB8AC3E}">
        <p14:creationId xmlns:p14="http://schemas.microsoft.com/office/powerpoint/2010/main" val="7324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Dell\Desktop\coa_ppt\Animations\alu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10296000" cy="66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35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719AA-5CE6-4A94-A468-B8657A6A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4 - bit Arithmetic Logic Shift Unit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B52B0D-8550-403A-ADDE-86ED6072DE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8" y="1600830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44FC7E-1950-496F-818E-58FA22D424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8" y="2000883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9A9F1A-72BA-45B3-80FE-6485F61D54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7" y="2398449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Increment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073F85-5C3E-4482-BE51-9919240D97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6" y="2796015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Addition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53968A9-43D8-464B-A97E-68D539EE84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5" y="3193581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Add with carry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1B41EF1-8B6D-449C-8F66-AF353FE3210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4" y="3591147"/>
          <a:ext cx="55800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B’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Subtract with borrow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644CF6-E7A8-4F83-B986-1C8BD2DA6B0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5" y="4289087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B’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+ 1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Subtraction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AE7F61C-086F-480A-A4CE-1F340F621B2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23014" y="4690398"/>
          <a:ext cx="5580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–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Decrement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BD28437-C9C1-400F-A316-EC026A310C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82" y="1720098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3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2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1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</a:t>
                      </a:r>
                      <a:r>
                        <a:rPr lang="en-US" sz="2000" baseline="-25000" dirty="0"/>
                        <a:t>0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C</a:t>
                      </a:r>
                      <a:r>
                        <a:rPr lang="en-US" sz="2000" baseline="-25000" dirty="0" err="1"/>
                        <a:t>in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1E75CE2-B538-4403-B81F-1566F0825D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82" y="2120151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Transfer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658697-2DAC-4C69-986E-5607E3A39ABD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96981" y="2517717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 =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⋀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sz="20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37658697-2DAC-4C69-986E-5607E3A39A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763699"/>
                  </p:ext>
                </p:extLst>
              </p:nvPr>
            </p:nvGraphicFramePr>
            <p:xfrm>
              <a:off x="6396981" y="2517717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74879" t="-7576" r="-16087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AND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AEF3439-0B29-4CAC-9B35-ABF5F5D89079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6396980" y="2915283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F =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oMath>
                          </a14:m>
                          <a:endParaRPr lang="en-US" sz="20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DAEF3439-0B29-4CAC-9B35-ABF5F5D8907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9715245"/>
                  </p:ext>
                </p:extLst>
              </p:nvPr>
            </p:nvGraphicFramePr>
            <p:xfrm>
              <a:off x="6396980" y="2915283"/>
              <a:ext cx="5472000" cy="39624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432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20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680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2600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20160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0" dirty="0"/>
                            <a:t>x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879" t="-7576" r="-160870" b="-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b="0" dirty="0"/>
                            <a:t>OR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FE13E9A-59A1-4FEA-8949-3B59FBD3D09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79" y="3312849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 </a:t>
                      </a:r>
                      <a:r>
                        <a:rPr lang="en-US" sz="2000" b="0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⊕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B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XOR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BF8CEB8C-3D7C-4CDF-9950-44CCBF8476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78" y="3710415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A’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Complement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D4A39F6B-7C7B-4EE8-A72B-2E1A441D37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78" y="4107981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</a:t>
                      </a:r>
                      <a:r>
                        <a:rPr lang="en-US" sz="2000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shr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Shift</a:t>
                      </a:r>
                      <a:r>
                        <a:rPr lang="en-US" sz="2000" b="0" baseline="0" dirty="0"/>
                        <a:t> right A into F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4802FF6-F4DA-4F70-B1B7-C07467042E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396977" y="4499353"/>
          <a:ext cx="5472000" cy="3962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 = </a:t>
                      </a:r>
                      <a:r>
                        <a:rPr lang="en-US" sz="2000" b="0" i="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shl</a:t>
                      </a:r>
                      <a:r>
                        <a:rPr lang="en-US" sz="2000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 A</a:t>
                      </a:r>
                      <a:endParaRPr lang="en-US" sz="2000" b="0" i="0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Shift</a:t>
                      </a:r>
                      <a:r>
                        <a:rPr lang="en-US" sz="2000" b="0" baseline="0" dirty="0"/>
                        <a:t> left A into F</a:t>
                      </a:r>
                      <a:endParaRPr lang="en-US" sz="20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785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40BB8-F72C-465B-894C-59217AFB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590" y="2210876"/>
            <a:ext cx="10515600" cy="2852737"/>
          </a:xfrm>
        </p:spPr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</a:rPr>
              <a:t>Thank you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B1FADF-1ACD-4B06-BC9D-45A10B136ED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179871" y="0"/>
            <a:ext cx="0" cy="68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676D9-8827-4B1B-9BC7-6E47B7A9E882}"/>
              </a:ext>
            </a:extLst>
          </p:cNvPr>
          <p:cNvCxnSpPr>
            <a:cxnSpLocks/>
          </p:cNvCxnSpPr>
          <p:nvPr/>
        </p:nvCxnSpPr>
        <p:spPr>
          <a:xfrm>
            <a:off x="1179871" y="5063613"/>
            <a:ext cx="0" cy="179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12DEDA6F-DE53-4741-B83C-8B9528C0D1C7}"/>
              </a:ext>
            </a:extLst>
          </p:cNvPr>
          <p:cNvSpPr/>
          <p:nvPr/>
        </p:nvSpPr>
        <p:spPr>
          <a:xfrm>
            <a:off x="942590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4CC2C-2F5E-452B-A4FA-DA5D69E53CFE}"/>
              </a:ext>
            </a:extLst>
          </p:cNvPr>
          <p:cNvCxnSpPr>
            <a:cxnSpLocks/>
          </p:cNvCxnSpPr>
          <p:nvPr/>
        </p:nvCxnSpPr>
        <p:spPr>
          <a:xfrm>
            <a:off x="1179871" y="1157468"/>
            <a:ext cx="0" cy="246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67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1312-4F79-44CF-B5B9-AF24E6EA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7771F-2EBF-4F74-981B-2B96B7CE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Two parts</a:t>
            </a:r>
          </a:p>
          <a:p>
            <a:pPr lvl="1"/>
            <a:r>
              <a:rPr lang="en-IN" i="1" dirty="0">
                <a:solidFill>
                  <a:schemeClr val="accent6"/>
                </a:solidFill>
              </a:rPr>
              <a:t>Mantissa</a:t>
            </a:r>
            <a:r>
              <a:rPr lang="en-IN" dirty="0"/>
              <a:t> – Represents signed fixed-point number</a:t>
            </a:r>
          </a:p>
          <a:p>
            <a:pPr lvl="1"/>
            <a:r>
              <a:rPr lang="en-IN" i="1" dirty="0">
                <a:solidFill>
                  <a:schemeClr val="accent6"/>
                </a:solidFill>
              </a:rPr>
              <a:t>Exponent</a:t>
            </a:r>
            <a:r>
              <a:rPr lang="en-IN" dirty="0"/>
              <a:t> – Represents position of the decimal point</a:t>
            </a:r>
          </a:p>
          <a:p>
            <a:pPr algn="just"/>
            <a:r>
              <a:rPr lang="en-IN" dirty="0"/>
              <a:t>For example, the decimal number +6132.789 is represented in floating-point with a fraction and an exponent as follows:</a:t>
            </a:r>
          </a:p>
          <a:p>
            <a:pPr algn="just"/>
            <a:endParaRPr lang="en-IN" sz="2400" dirty="0">
              <a:latin typeface="+mj-lt"/>
            </a:endParaRPr>
          </a:p>
          <a:p>
            <a:pPr algn="just"/>
            <a:endParaRPr lang="en-IN" dirty="0">
              <a:latin typeface="+mj-lt"/>
            </a:endParaRPr>
          </a:p>
          <a:p>
            <a:pPr marL="0" indent="0" algn="just">
              <a:buNone/>
            </a:pPr>
            <a:endParaRPr lang="en-IN" dirty="0">
              <a:latin typeface="+mj-lt"/>
            </a:endParaRPr>
          </a:p>
          <a:p>
            <a:pPr algn="just"/>
            <a:r>
              <a:rPr lang="en-IN" sz="2400" dirty="0">
                <a:latin typeface="+mj-lt"/>
              </a:rPr>
              <a:t>The value of the exponent indicates that the actual position of the decimal point is four positions to the right of the indicated decimal point in the fraction.</a:t>
            </a:r>
          </a:p>
          <a:p>
            <a:pPr algn="just"/>
            <a:r>
              <a:rPr lang="en-IN" sz="2400" dirty="0">
                <a:latin typeface="+mj-lt"/>
              </a:rPr>
              <a:t>Floating-point is always interpreted to represent a number in the following form: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 X r</a:t>
            </a:r>
            <a:r>
              <a:rPr lang="en-IN" sz="2400" i="1" baseline="30000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pPr algn="just"/>
            <a:r>
              <a:rPr lang="en-IN" sz="2400" dirty="0">
                <a:latin typeface="+mj-lt"/>
              </a:rPr>
              <a:t>Here,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IN" sz="2400" dirty="0">
                <a:latin typeface="+mj-lt"/>
              </a:rPr>
              <a:t> stands for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mantissa</a:t>
            </a:r>
            <a:r>
              <a:rPr lang="en-IN" sz="2400" dirty="0">
                <a:latin typeface="+mj-lt"/>
              </a:rPr>
              <a:t>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400" dirty="0">
                <a:latin typeface="+mj-lt"/>
              </a:rPr>
              <a:t> stands for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exponent</a:t>
            </a:r>
            <a:r>
              <a:rPr lang="en-IN" sz="2400" dirty="0">
                <a:latin typeface="+mj-lt"/>
              </a:rPr>
              <a:t>,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IN" sz="2400" dirty="0">
                <a:latin typeface="+mj-lt"/>
              </a:rPr>
              <a:t> means </a:t>
            </a:r>
            <a:r>
              <a:rPr lang="en-IN" sz="2400" i="1" dirty="0">
                <a:solidFill>
                  <a:schemeClr val="tx2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radix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2719C-D725-436A-823A-0B781045164F}"/>
              </a:ext>
            </a:extLst>
          </p:cNvPr>
          <p:cNvSpPr txBox="1"/>
          <p:nvPr/>
        </p:nvSpPr>
        <p:spPr>
          <a:xfrm>
            <a:off x="3937552" y="3028890"/>
            <a:ext cx="10668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Fraction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B0E818-B18D-421D-8501-B0FCAEDE68EB}"/>
              </a:ext>
            </a:extLst>
          </p:cNvPr>
          <p:cNvSpPr txBox="1"/>
          <p:nvPr/>
        </p:nvSpPr>
        <p:spPr>
          <a:xfrm>
            <a:off x="3747052" y="3429000"/>
            <a:ext cx="14478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+0.6132789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2FAA6-DACB-460A-8FF4-9216295EA7D8}"/>
              </a:ext>
            </a:extLst>
          </p:cNvPr>
          <p:cNvSpPr txBox="1"/>
          <p:nvPr/>
        </p:nvSpPr>
        <p:spPr>
          <a:xfrm>
            <a:off x="6642652" y="3028890"/>
            <a:ext cx="12192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Exponent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AA896-42BD-4B7C-82ED-886C04042E62}"/>
              </a:ext>
            </a:extLst>
          </p:cNvPr>
          <p:cNvSpPr txBox="1"/>
          <p:nvPr/>
        </p:nvSpPr>
        <p:spPr>
          <a:xfrm>
            <a:off x="6947452" y="3429000"/>
            <a:ext cx="609600" cy="40011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+04</a:t>
            </a:r>
          </a:p>
        </p:txBody>
      </p:sp>
    </p:spTree>
    <p:extLst>
      <p:ext uri="{BB962C8B-B14F-4D97-AF65-F5344CB8AC3E}">
        <p14:creationId xmlns:p14="http://schemas.microsoft.com/office/powerpoint/2010/main" val="88347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BB5-255D-45F2-874B-BACA9953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representation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5BA-C6C3-4EB1-8EC9-6AD82B17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398208"/>
          </a:xfrm>
        </p:spPr>
        <p:txBody>
          <a:bodyPr/>
          <a:lstStyle/>
          <a:p>
            <a:r>
              <a:rPr lang="en-US" dirty="0"/>
              <a:t>Normalization</a:t>
            </a:r>
          </a:p>
          <a:p>
            <a:pPr lvl="1"/>
            <a:r>
              <a:rPr lang="en-US" dirty="0"/>
              <a:t>A floating point number is said to be normalized if the most significant digit of the mantissa is nonzero.</a:t>
            </a:r>
          </a:p>
          <a:p>
            <a:pPr lvl="1"/>
            <a:r>
              <a:rPr lang="en-US" dirty="0"/>
              <a:t>For example, the decimal number 350 is normalized but 00035 is not.</a:t>
            </a:r>
          </a:p>
          <a:p>
            <a:r>
              <a:rPr lang="en-US" dirty="0"/>
              <a:t>ANSI 32-bit floating point byte format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i="1" dirty="0">
                <a:solidFill>
                  <a:schemeClr val="tx2"/>
                </a:solidFill>
              </a:rPr>
              <a:t>S = Sign of Mantissa, E = Exponent bits, M = Mantissa bits</a:t>
            </a:r>
          </a:p>
          <a:p>
            <a:r>
              <a:rPr lang="en-IN" dirty="0"/>
              <a:t>Example, 13 = 1101 = 0.1101 x 2</a:t>
            </a:r>
            <a:r>
              <a:rPr lang="en-IN" baseline="30000" dirty="0"/>
              <a:t>4</a:t>
            </a:r>
          </a:p>
          <a:p>
            <a:pPr marL="0" indent="0">
              <a:buNone/>
            </a:pPr>
            <a:r>
              <a:rPr lang="en-IN" dirty="0"/>
              <a:t>                                      = 00000100  .11010000  00000000  00000000</a:t>
            </a:r>
          </a:p>
          <a:p>
            <a:r>
              <a:rPr lang="en-IN" dirty="0"/>
              <a:t>Example, -17 = - 10001 = -0.10001 x 2</a:t>
            </a:r>
            <a:r>
              <a:rPr lang="en-IN" baseline="30000" dirty="0"/>
              <a:t>5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                                        = 10000101  .10001000  00000000  00000000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C20D9-64C1-41A2-91B2-43D5EEB2D921}"/>
              </a:ext>
            </a:extLst>
          </p:cNvPr>
          <p:cNvSpPr txBox="1"/>
          <p:nvPr/>
        </p:nvSpPr>
        <p:spPr>
          <a:xfrm>
            <a:off x="2139423" y="2650825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65A17-30B7-437D-86DC-87A32F3E8FBE}"/>
              </a:ext>
            </a:extLst>
          </p:cNvPr>
          <p:cNvSpPr txBox="1"/>
          <p:nvPr/>
        </p:nvSpPr>
        <p:spPr>
          <a:xfrm>
            <a:off x="1967613" y="3056323"/>
            <a:ext cx="1380506" cy="39600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SEEEEEEE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C4DAD-F8C5-49CD-90AD-30B72821C7B9}"/>
              </a:ext>
            </a:extLst>
          </p:cNvPr>
          <p:cNvSpPr txBox="1"/>
          <p:nvPr/>
        </p:nvSpPr>
        <p:spPr>
          <a:xfrm>
            <a:off x="40590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FB9D4-EB55-4EA9-8AC1-E6ACF98131A2}"/>
              </a:ext>
            </a:extLst>
          </p:cNvPr>
          <p:cNvSpPr txBox="1"/>
          <p:nvPr/>
        </p:nvSpPr>
        <p:spPr>
          <a:xfrm>
            <a:off x="334948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.MMMMMMMM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6083E-5C73-489E-B819-4ED52838B6AC}"/>
              </a:ext>
            </a:extLst>
          </p:cNvPr>
          <p:cNvSpPr txBox="1"/>
          <p:nvPr/>
        </p:nvSpPr>
        <p:spPr>
          <a:xfrm>
            <a:off x="63450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2E3C8D-2562-4996-908D-B17ECD28109E}"/>
              </a:ext>
            </a:extLst>
          </p:cNvPr>
          <p:cNvSpPr txBox="1"/>
          <p:nvPr/>
        </p:nvSpPr>
        <p:spPr>
          <a:xfrm>
            <a:off x="8707219" y="2644142"/>
            <a:ext cx="966868" cy="41969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Byte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99F8B-C958-4FC3-A3C5-552CABBC16A2}"/>
              </a:ext>
            </a:extLst>
          </p:cNvPr>
          <p:cNvSpPr txBox="1"/>
          <p:nvPr/>
        </p:nvSpPr>
        <p:spPr>
          <a:xfrm>
            <a:off x="570913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MMMMMMMM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9BD0F-75D3-4D04-A024-BDB44ABF040A}"/>
              </a:ext>
            </a:extLst>
          </p:cNvPr>
          <p:cNvSpPr txBox="1"/>
          <p:nvPr/>
        </p:nvSpPr>
        <p:spPr>
          <a:xfrm>
            <a:off x="8073887" y="3065204"/>
            <a:ext cx="2364750" cy="381541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MMMMMMMM</a:t>
            </a:r>
          </a:p>
        </p:txBody>
      </p:sp>
    </p:spTree>
    <p:extLst>
      <p:ext uri="{BB962C8B-B14F-4D97-AF65-F5344CB8AC3E}">
        <p14:creationId xmlns:p14="http://schemas.microsoft.com/office/powerpoint/2010/main" val="216996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0BB5-255D-45F2-874B-BACA9953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</a:t>
            </a:r>
            <a:r>
              <a:rPr lang="en-US" dirty="0" smtClean="0"/>
              <a:t>representation (IEEE 754)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215BA-C6C3-4EB1-8EC9-6AD82B179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398208"/>
          </a:xfrm>
        </p:spPr>
        <p:txBody>
          <a:bodyPr/>
          <a:lstStyle/>
          <a:p>
            <a:r>
              <a:rPr lang="en-US" dirty="0" smtClean="0"/>
              <a:t>IEEE 754 format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i="1" dirty="0" smtClean="0">
              <a:solidFill>
                <a:schemeClr val="tx2"/>
              </a:solidFill>
            </a:endParaRPr>
          </a:p>
          <a:p>
            <a:r>
              <a:rPr lang="en-IN" i="1" dirty="0" smtClean="0">
                <a:solidFill>
                  <a:schemeClr val="tx2"/>
                </a:solidFill>
              </a:rPr>
              <a:t>S </a:t>
            </a:r>
            <a:r>
              <a:rPr lang="en-IN" i="1" dirty="0">
                <a:solidFill>
                  <a:schemeClr val="tx2"/>
                </a:solidFill>
              </a:rPr>
              <a:t>= Sign of Mantissa, E = Exponent bits, M = Mantissa </a:t>
            </a:r>
            <a:r>
              <a:rPr lang="en-IN" i="1" dirty="0" smtClean="0">
                <a:solidFill>
                  <a:schemeClr val="tx2"/>
                </a:solidFill>
              </a:rPr>
              <a:t>bits</a:t>
            </a:r>
            <a:endParaRPr lang="en-IN" i="1" dirty="0">
              <a:solidFill>
                <a:schemeClr val="tx2"/>
              </a:solidFill>
            </a:endParaRPr>
          </a:p>
          <a:p>
            <a:r>
              <a:rPr lang="en-GB" dirty="0" smtClean="0"/>
              <a:t>Biased exponent is used (+127) to </a:t>
            </a:r>
            <a:r>
              <a:rPr lang="en-GB" dirty="0"/>
              <a:t>represent both tiny and huge values</a:t>
            </a:r>
            <a:endParaRPr lang="en-IN" dirty="0" smtClean="0"/>
          </a:p>
          <a:p>
            <a:r>
              <a:rPr lang="en-IN" dirty="0" smtClean="0"/>
              <a:t>Example</a:t>
            </a:r>
            <a:r>
              <a:rPr lang="en-IN" dirty="0"/>
              <a:t>, </a:t>
            </a:r>
            <a:r>
              <a:rPr lang="en-IN" dirty="0" smtClean="0"/>
              <a:t>85.125   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85 </a:t>
            </a:r>
            <a:r>
              <a:rPr lang="en-IN" dirty="0"/>
              <a:t>= </a:t>
            </a:r>
            <a:r>
              <a:rPr lang="en-IN" dirty="0" smtClean="0"/>
              <a:t>1010101 and  0.125 </a:t>
            </a:r>
            <a:r>
              <a:rPr lang="en-IN" dirty="0"/>
              <a:t>= </a:t>
            </a:r>
            <a:r>
              <a:rPr lang="en-IN" dirty="0" smtClean="0"/>
              <a:t>001</a:t>
            </a:r>
          </a:p>
          <a:p>
            <a:pPr marL="0" indent="0">
              <a:buNone/>
            </a:pPr>
            <a:r>
              <a:rPr lang="en-US" dirty="0" smtClean="0"/>
              <a:t>    85.125 </a:t>
            </a:r>
            <a:r>
              <a:rPr lang="en-US" dirty="0"/>
              <a:t>= </a:t>
            </a:r>
            <a:r>
              <a:rPr lang="en-US" dirty="0" smtClean="0"/>
              <a:t>1010101.001 = 1.010101001 </a:t>
            </a:r>
            <a:r>
              <a:rPr lang="en-US" dirty="0"/>
              <a:t>x </a:t>
            </a:r>
            <a:r>
              <a:rPr lang="en-US" dirty="0" smtClean="0"/>
              <a:t>2^6, sign </a:t>
            </a:r>
            <a:r>
              <a:rPr lang="en-US" dirty="0"/>
              <a:t>= 0 </a:t>
            </a:r>
          </a:p>
          <a:p>
            <a:pPr marL="0" indent="0">
              <a:buNone/>
            </a:pPr>
            <a:r>
              <a:rPr lang="en-GB" dirty="0" smtClean="0"/>
              <a:t>    biased </a:t>
            </a:r>
            <a:r>
              <a:rPr lang="en-GB" dirty="0"/>
              <a:t>exponent </a:t>
            </a:r>
            <a:r>
              <a:rPr lang="en-GB" dirty="0" smtClean="0"/>
              <a:t>127+6=133, 133 </a:t>
            </a:r>
            <a:r>
              <a:rPr lang="en-GB" dirty="0"/>
              <a:t>= </a:t>
            </a:r>
            <a:r>
              <a:rPr lang="en-GB" dirty="0" smtClean="0"/>
              <a:t>10000101</a:t>
            </a:r>
          </a:p>
          <a:p>
            <a:pPr marL="0" indent="0">
              <a:buNone/>
            </a:pPr>
            <a:r>
              <a:rPr lang="en-GB" dirty="0"/>
              <a:t>    Normalised </a:t>
            </a:r>
            <a:r>
              <a:rPr lang="en-GB" dirty="0" smtClean="0"/>
              <a:t>mantissa </a:t>
            </a:r>
            <a:r>
              <a:rPr lang="en-GB" dirty="0"/>
              <a:t>= </a:t>
            </a:r>
            <a:r>
              <a:rPr lang="en-GB" dirty="0" smtClean="0"/>
              <a:t>010101001 we </a:t>
            </a:r>
            <a:r>
              <a:rPr lang="en-GB" dirty="0"/>
              <a:t>will add 0's to complete the 23 </a:t>
            </a:r>
            <a:r>
              <a:rPr lang="en-GB" dirty="0" smtClean="0"/>
              <a:t>bits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hence </a:t>
            </a:r>
            <a:endParaRPr lang="en-US" dirty="0"/>
          </a:p>
          <a:p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354015" y="1433146"/>
            <a:ext cx="1230923" cy="4835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Sign 1 bit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3047238" y="1433145"/>
            <a:ext cx="2535877" cy="4835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Exponent 8 bits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6114288" y="1433145"/>
            <a:ext cx="4374935" cy="4835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Mantissa 23 bits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1260230" y="5841023"/>
            <a:ext cx="1230923" cy="4835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0</a:t>
            </a:r>
            <a:endParaRPr lang="en-IN" dirty="0"/>
          </a:p>
        </p:txBody>
      </p:sp>
      <p:sp>
        <p:nvSpPr>
          <p:cNvPr id="26" name="Rectangle 25"/>
          <p:cNvSpPr/>
          <p:nvPr/>
        </p:nvSpPr>
        <p:spPr>
          <a:xfrm>
            <a:off x="2953453" y="5841022"/>
            <a:ext cx="2535877" cy="4835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10000101</a:t>
            </a:r>
            <a:endParaRPr lang="en-IN" dirty="0"/>
          </a:p>
        </p:txBody>
      </p:sp>
      <p:sp>
        <p:nvSpPr>
          <p:cNvPr id="27" name="Rectangle 26"/>
          <p:cNvSpPr/>
          <p:nvPr/>
        </p:nvSpPr>
        <p:spPr>
          <a:xfrm>
            <a:off x="6020503" y="5841022"/>
            <a:ext cx="4374935" cy="4835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01010100100000000000000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59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5177</Words>
  <Application>Microsoft Office PowerPoint</Application>
  <PresentationFormat>Widescreen</PresentationFormat>
  <Paragraphs>1668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5" baseType="lpstr">
      <vt:lpstr>Arial</vt:lpstr>
      <vt:lpstr>Roboto Condensed Light</vt:lpstr>
      <vt:lpstr>Cambria</vt:lpstr>
      <vt:lpstr>Shruti</vt:lpstr>
      <vt:lpstr>Wingdings 3</vt:lpstr>
      <vt:lpstr>Wingdings 2</vt:lpstr>
      <vt:lpstr>Roboto Condensed</vt:lpstr>
      <vt:lpstr>Segoe UI Black</vt:lpstr>
      <vt:lpstr>Times New Roman</vt:lpstr>
      <vt:lpstr>Wingdings</vt:lpstr>
      <vt:lpstr>Calibri</vt:lpstr>
      <vt:lpstr>Cambria Math</vt:lpstr>
      <vt:lpstr>Office Theme</vt:lpstr>
      <vt:lpstr>Unit-1  Computer Data Representation &amp; Register Transfer and Micro-operations </vt:lpstr>
      <vt:lpstr>PowerPoint Presentation</vt:lpstr>
      <vt:lpstr>Basic computer data types &amp; Complements</vt:lpstr>
      <vt:lpstr>Basic Computer Data Types &amp; Complements</vt:lpstr>
      <vt:lpstr>Fixed point &amp; Floating point representation</vt:lpstr>
      <vt:lpstr>Fixed point representation</vt:lpstr>
      <vt:lpstr>Floating point representation</vt:lpstr>
      <vt:lpstr>Floating point representation</vt:lpstr>
      <vt:lpstr>Floating point representation (IEEE 754)</vt:lpstr>
      <vt:lpstr>Register transfer language</vt:lpstr>
      <vt:lpstr>Register</vt:lpstr>
      <vt:lpstr>Register Transfer Language</vt:lpstr>
      <vt:lpstr>Register Transfer with Control Function</vt:lpstr>
      <vt:lpstr>Bus and Memory transfers</vt:lpstr>
      <vt:lpstr>Common Bus System for 4 registers</vt:lpstr>
      <vt:lpstr>Bus System for 4 Registers using 4 Multiplexer</vt:lpstr>
      <vt:lpstr>Bus System for 4 Registers using 4 Multiplexer</vt:lpstr>
      <vt:lpstr>Bus System for 4 Registers using 4 Multiplexer</vt:lpstr>
      <vt:lpstr>Bus System for 4 Registers using 4 Multiplexer</vt:lpstr>
      <vt:lpstr>Common Bus System for 4 registers</vt:lpstr>
      <vt:lpstr>Common Bus System for 4 registers</vt:lpstr>
      <vt:lpstr>Common Bus System for 4 registers</vt:lpstr>
      <vt:lpstr>Tri-state Buffer (3 state Buffer)</vt:lpstr>
      <vt:lpstr>Bus System with three state buffer and decoder (Conti…)</vt:lpstr>
      <vt:lpstr>Bus System with three state buffer and decoder (Conti…)</vt:lpstr>
      <vt:lpstr>Bus System with three state buffer and decoder (Conti…)</vt:lpstr>
      <vt:lpstr>Bus System with three state buffer and decoder (Conti…)</vt:lpstr>
      <vt:lpstr>Bus System with three state buffer and decoder (Conti…)</vt:lpstr>
      <vt:lpstr>Common Bus System using Decoder and Tri-state Buffer</vt:lpstr>
      <vt:lpstr>Arithmetic Micro-operations</vt:lpstr>
      <vt:lpstr>Arithmetic Microoperations</vt:lpstr>
      <vt:lpstr>4-bit Binary Adder</vt:lpstr>
      <vt:lpstr>PowerPoint Presentation</vt:lpstr>
      <vt:lpstr>4-bit Binary Adder-Subtractor</vt:lpstr>
      <vt:lpstr>4-bit Binary Incrementer</vt:lpstr>
      <vt:lpstr>4-bit Arithmetic Circuit</vt:lpstr>
      <vt:lpstr>4-bit Arithmetic Circuit</vt:lpstr>
      <vt:lpstr>4-bit Arithmetic Circuit</vt:lpstr>
      <vt:lpstr>4-bit Arithmetic Circuit</vt:lpstr>
      <vt:lpstr>4-bit Arithmetic Circuit</vt:lpstr>
      <vt:lpstr>Logic Micro-operations</vt:lpstr>
      <vt:lpstr>Logic Microoperations</vt:lpstr>
      <vt:lpstr>Logic Microoperations</vt:lpstr>
      <vt:lpstr>Hardware Implementation of Logic Circuit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Applications of Logic Microoperations</vt:lpstr>
      <vt:lpstr>Shift Micro-operations</vt:lpstr>
      <vt:lpstr>Shift Microoperations</vt:lpstr>
      <vt:lpstr>Types of Shift</vt:lpstr>
      <vt:lpstr>Types of Shift</vt:lpstr>
      <vt:lpstr>Types of Shift</vt:lpstr>
      <vt:lpstr>4 - bit Combinational Circuit Shifter</vt:lpstr>
      <vt:lpstr>4 - bit Combinational Circuit Shifter</vt:lpstr>
      <vt:lpstr>Arithmetic logical shift unit</vt:lpstr>
      <vt:lpstr>4 - bit Arithmetic Logic Shift Unit</vt:lpstr>
      <vt:lpstr>PowerPoint Presentation</vt:lpstr>
      <vt:lpstr>4 - bit Arithmetic Logic Shift Unit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357</cp:revision>
  <dcterms:created xsi:type="dcterms:W3CDTF">2020-05-01T05:09:15Z</dcterms:created>
  <dcterms:modified xsi:type="dcterms:W3CDTF">2024-11-29T09:51:52Z</dcterms:modified>
</cp:coreProperties>
</file>